
<file path=[Content_Types].xml><?xml version="1.0" encoding="utf-8"?>
<Types xmlns="http://schemas.openxmlformats.org/package/2006/content-types">
  <Default Extension="fntdata" ContentType="application/x-fontdata"/>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Lst>
  <p:notesMasterIdLst>
    <p:notesMasterId r:id="rId32"/>
  </p:notesMasterIdLst>
  <p:sldIdLst>
    <p:sldId id="256" r:id="rId5"/>
    <p:sldId id="2144867426" r:id="rId6"/>
    <p:sldId id="2144867425" r:id="rId7"/>
    <p:sldId id="2144867444" r:id="rId8"/>
    <p:sldId id="2144867445" r:id="rId9"/>
    <p:sldId id="2144867484" r:id="rId10"/>
    <p:sldId id="2144867450" r:id="rId11"/>
    <p:sldId id="2144867460" r:id="rId12"/>
    <p:sldId id="2144867466" r:id="rId13"/>
    <p:sldId id="2144867465" r:id="rId14"/>
    <p:sldId id="2144867485" r:id="rId15"/>
    <p:sldId id="2144867467" r:id="rId16"/>
    <p:sldId id="2144867443" r:id="rId17"/>
    <p:sldId id="2144867468" r:id="rId18"/>
    <p:sldId id="2144867446" r:id="rId19"/>
    <p:sldId id="2144867486" r:id="rId20"/>
    <p:sldId id="2144867469" r:id="rId21"/>
    <p:sldId id="2144867483" r:id="rId22"/>
    <p:sldId id="2144867470" r:id="rId23"/>
    <p:sldId id="2144867472" r:id="rId24"/>
    <p:sldId id="2144867487" r:id="rId25"/>
    <p:sldId id="2144867473" r:id="rId26"/>
    <p:sldId id="2144867482" r:id="rId27"/>
    <p:sldId id="2144867479" r:id="rId28"/>
    <p:sldId id="2144867478" r:id="rId29"/>
    <p:sldId id="2144867481" r:id="rId30"/>
    <p:sldId id="258" r:id="rId31"/>
  </p:sldIdLst>
  <p:sldSz cx="12192000" cy="6858000"/>
  <p:notesSz cx="6858000" cy="9144000"/>
  <p:embeddedFontLst>
    <p:embeddedFont>
      <p:font typeface="Calibri" panose="020F0502020204030204" pitchFamily="34" charset="0"/>
      <p:regular r:id="rId33"/>
      <p:bold r:id="rId34"/>
      <p:italic r:id="rId35"/>
      <p:boldItalic r:id="rId3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71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C622078-1F39-4863-9DBE-7DE814256AEF}" v="6" dt="2023-03-15T14:45:01.23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06" autoAdjust="0"/>
    <p:restoredTop sz="73592" autoAdjust="0"/>
  </p:normalViewPr>
  <p:slideViewPr>
    <p:cSldViewPr showGuides="1">
      <p:cViewPr varScale="1">
        <p:scale>
          <a:sx n="162" d="100"/>
          <a:sy n="162" d="100"/>
        </p:scale>
        <p:origin x="100" y="148"/>
      </p:cViewPr>
      <p:guideLst>
        <p:guide orient="horz" pos="2160"/>
        <p:guide pos="3840"/>
      </p:guideLst>
    </p:cSldViewPr>
  </p:slideViewPr>
  <p:notesTextViewPr>
    <p:cViewPr>
      <p:scale>
        <a:sx n="1" d="1"/>
        <a:sy n="1" d="1"/>
      </p:scale>
      <p:origin x="0" y="0"/>
    </p:cViewPr>
  </p:notesTextViewPr>
  <p:sorterViewPr>
    <p:cViewPr>
      <p:scale>
        <a:sx n="100" d="100"/>
        <a:sy n="100" d="100"/>
      </p:scale>
      <p:origin x="0" y="-284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font" Target="fonts/font2.fntdata"/><Relationship Id="rId42"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4.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font" Target="fonts/font3.fntdata"/><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1.fntdata"/><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itlin Tyler" userId="971d5887-dada-4101-bef7-69a3ed4a7a52" providerId="ADAL" clId="{5C622078-1F39-4863-9DBE-7DE814256AEF}"/>
    <pc:docChg chg="custSel addSld delSld modSld">
      <pc:chgData name="Kaitlin Tyler" userId="971d5887-dada-4101-bef7-69a3ed4a7a52" providerId="ADAL" clId="{5C622078-1F39-4863-9DBE-7DE814256AEF}" dt="2023-03-15T14:45:01.237" v="89"/>
      <pc:docMkLst>
        <pc:docMk/>
      </pc:docMkLst>
      <pc:sldChg chg="modTransition">
        <pc:chgData name="Kaitlin Tyler" userId="971d5887-dada-4101-bef7-69a3ed4a7a52" providerId="ADAL" clId="{5C622078-1F39-4863-9DBE-7DE814256AEF}" dt="2023-03-15T14:45:01.237" v="89"/>
        <pc:sldMkLst>
          <pc:docMk/>
          <pc:sldMk cId="3207685698" sldId="256"/>
        </pc:sldMkLst>
      </pc:sldChg>
      <pc:sldChg chg="modTransition">
        <pc:chgData name="Kaitlin Tyler" userId="971d5887-dada-4101-bef7-69a3ed4a7a52" providerId="ADAL" clId="{5C622078-1F39-4863-9DBE-7DE814256AEF}" dt="2023-03-15T14:45:01.237" v="89"/>
        <pc:sldMkLst>
          <pc:docMk/>
          <pc:sldMk cId="3114710565" sldId="258"/>
        </pc:sldMkLst>
      </pc:sldChg>
      <pc:sldChg chg="del">
        <pc:chgData name="Kaitlin Tyler" userId="971d5887-dada-4101-bef7-69a3ed4a7a52" providerId="ADAL" clId="{5C622078-1F39-4863-9DBE-7DE814256AEF}" dt="2023-03-15T14:42:51.571" v="0" actId="47"/>
        <pc:sldMkLst>
          <pc:docMk/>
          <pc:sldMk cId="2567987529" sldId="2144867424"/>
        </pc:sldMkLst>
      </pc:sldChg>
      <pc:sldChg chg="add modTransition">
        <pc:chgData name="Kaitlin Tyler" userId="971d5887-dada-4101-bef7-69a3ed4a7a52" providerId="ADAL" clId="{5C622078-1F39-4863-9DBE-7DE814256AEF}" dt="2023-03-15T14:45:01.237" v="89"/>
        <pc:sldMkLst>
          <pc:docMk/>
          <pc:sldMk cId="82545222" sldId="2144867425"/>
        </pc:sldMkLst>
      </pc:sldChg>
      <pc:sldChg chg="del">
        <pc:chgData name="Kaitlin Tyler" userId="971d5887-dada-4101-bef7-69a3ed4a7a52" providerId="ADAL" clId="{5C622078-1F39-4863-9DBE-7DE814256AEF}" dt="2023-03-15T14:42:51.571" v="0" actId="47"/>
        <pc:sldMkLst>
          <pc:docMk/>
          <pc:sldMk cId="3375040829" sldId="2144867425"/>
        </pc:sldMkLst>
      </pc:sldChg>
      <pc:sldChg chg="add modTransition">
        <pc:chgData name="Kaitlin Tyler" userId="971d5887-dada-4101-bef7-69a3ed4a7a52" providerId="ADAL" clId="{5C622078-1F39-4863-9DBE-7DE814256AEF}" dt="2023-03-15T14:45:01.237" v="89"/>
        <pc:sldMkLst>
          <pc:docMk/>
          <pc:sldMk cId="3292107455" sldId="2144867426"/>
        </pc:sldMkLst>
      </pc:sldChg>
      <pc:sldChg chg="del">
        <pc:chgData name="Kaitlin Tyler" userId="971d5887-dada-4101-bef7-69a3ed4a7a52" providerId="ADAL" clId="{5C622078-1F39-4863-9DBE-7DE814256AEF}" dt="2023-03-15T14:42:51.571" v="0" actId="47"/>
        <pc:sldMkLst>
          <pc:docMk/>
          <pc:sldMk cId="4013412725" sldId="2144867426"/>
        </pc:sldMkLst>
      </pc:sldChg>
      <pc:sldChg chg="del">
        <pc:chgData name="Kaitlin Tyler" userId="971d5887-dada-4101-bef7-69a3ed4a7a52" providerId="ADAL" clId="{5C622078-1F39-4863-9DBE-7DE814256AEF}" dt="2023-03-15T14:42:51.571" v="0" actId="47"/>
        <pc:sldMkLst>
          <pc:docMk/>
          <pc:sldMk cId="507553332" sldId="2144867427"/>
        </pc:sldMkLst>
      </pc:sldChg>
      <pc:sldChg chg="del">
        <pc:chgData name="Kaitlin Tyler" userId="971d5887-dada-4101-bef7-69a3ed4a7a52" providerId="ADAL" clId="{5C622078-1F39-4863-9DBE-7DE814256AEF}" dt="2023-03-15T14:42:51.571" v="0" actId="47"/>
        <pc:sldMkLst>
          <pc:docMk/>
          <pc:sldMk cId="381657335" sldId="2144867429"/>
        </pc:sldMkLst>
      </pc:sldChg>
      <pc:sldChg chg="del">
        <pc:chgData name="Kaitlin Tyler" userId="971d5887-dada-4101-bef7-69a3ed4a7a52" providerId="ADAL" clId="{5C622078-1F39-4863-9DBE-7DE814256AEF}" dt="2023-03-15T14:42:51.571" v="0" actId="47"/>
        <pc:sldMkLst>
          <pc:docMk/>
          <pc:sldMk cId="1927377093" sldId="2144867430"/>
        </pc:sldMkLst>
      </pc:sldChg>
      <pc:sldChg chg="del">
        <pc:chgData name="Kaitlin Tyler" userId="971d5887-dada-4101-bef7-69a3ed4a7a52" providerId="ADAL" clId="{5C622078-1F39-4863-9DBE-7DE814256AEF}" dt="2023-03-15T14:42:51.571" v="0" actId="47"/>
        <pc:sldMkLst>
          <pc:docMk/>
          <pc:sldMk cId="208398511" sldId="2144867431"/>
        </pc:sldMkLst>
      </pc:sldChg>
      <pc:sldChg chg="del">
        <pc:chgData name="Kaitlin Tyler" userId="971d5887-dada-4101-bef7-69a3ed4a7a52" providerId="ADAL" clId="{5C622078-1F39-4863-9DBE-7DE814256AEF}" dt="2023-03-15T14:42:51.571" v="0" actId="47"/>
        <pc:sldMkLst>
          <pc:docMk/>
          <pc:sldMk cId="3819736713" sldId="2144867432"/>
        </pc:sldMkLst>
      </pc:sldChg>
      <pc:sldChg chg="del">
        <pc:chgData name="Kaitlin Tyler" userId="971d5887-dada-4101-bef7-69a3ed4a7a52" providerId="ADAL" clId="{5C622078-1F39-4863-9DBE-7DE814256AEF}" dt="2023-03-15T14:42:51.571" v="0" actId="47"/>
        <pc:sldMkLst>
          <pc:docMk/>
          <pc:sldMk cId="1861989809" sldId="2144867434"/>
        </pc:sldMkLst>
      </pc:sldChg>
      <pc:sldChg chg="del">
        <pc:chgData name="Kaitlin Tyler" userId="971d5887-dada-4101-bef7-69a3ed4a7a52" providerId="ADAL" clId="{5C622078-1F39-4863-9DBE-7DE814256AEF}" dt="2023-03-15T14:42:51.571" v="0" actId="47"/>
        <pc:sldMkLst>
          <pc:docMk/>
          <pc:sldMk cId="345886456" sldId="2144867435"/>
        </pc:sldMkLst>
      </pc:sldChg>
      <pc:sldChg chg="del">
        <pc:chgData name="Kaitlin Tyler" userId="971d5887-dada-4101-bef7-69a3ed4a7a52" providerId="ADAL" clId="{5C622078-1F39-4863-9DBE-7DE814256AEF}" dt="2023-03-15T14:42:51.571" v="0" actId="47"/>
        <pc:sldMkLst>
          <pc:docMk/>
          <pc:sldMk cId="2609881884" sldId="2144867436"/>
        </pc:sldMkLst>
      </pc:sldChg>
      <pc:sldChg chg="del">
        <pc:chgData name="Kaitlin Tyler" userId="971d5887-dada-4101-bef7-69a3ed4a7a52" providerId="ADAL" clId="{5C622078-1F39-4863-9DBE-7DE814256AEF}" dt="2023-03-15T14:42:51.571" v="0" actId="47"/>
        <pc:sldMkLst>
          <pc:docMk/>
          <pc:sldMk cId="3852176782" sldId="2144867437"/>
        </pc:sldMkLst>
      </pc:sldChg>
      <pc:sldChg chg="add del">
        <pc:chgData name="Kaitlin Tyler" userId="971d5887-dada-4101-bef7-69a3ed4a7a52" providerId="ADAL" clId="{5C622078-1F39-4863-9DBE-7DE814256AEF}" dt="2023-03-15T14:44:06.846" v="14" actId="47"/>
        <pc:sldMkLst>
          <pc:docMk/>
          <pc:sldMk cId="611737578" sldId="2144867439"/>
        </pc:sldMkLst>
      </pc:sldChg>
      <pc:sldChg chg="del">
        <pc:chgData name="Kaitlin Tyler" userId="971d5887-dada-4101-bef7-69a3ed4a7a52" providerId="ADAL" clId="{5C622078-1F39-4863-9DBE-7DE814256AEF}" dt="2023-03-15T14:42:51.571" v="0" actId="47"/>
        <pc:sldMkLst>
          <pc:docMk/>
          <pc:sldMk cId="960142202" sldId="2144867439"/>
        </pc:sldMkLst>
      </pc:sldChg>
      <pc:sldChg chg="add del">
        <pc:chgData name="Kaitlin Tyler" userId="971d5887-dada-4101-bef7-69a3ed4a7a52" providerId="ADAL" clId="{5C622078-1F39-4863-9DBE-7DE814256AEF}" dt="2023-03-15T14:44:31.803" v="64" actId="47"/>
        <pc:sldMkLst>
          <pc:docMk/>
          <pc:sldMk cId="2530621218" sldId="2144867441"/>
        </pc:sldMkLst>
      </pc:sldChg>
      <pc:sldChg chg="del">
        <pc:chgData name="Kaitlin Tyler" userId="971d5887-dada-4101-bef7-69a3ed4a7a52" providerId="ADAL" clId="{5C622078-1F39-4863-9DBE-7DE814256AEF}" dt="2023-03-15T14:42:51.571" v="0" actId="47"/>
        <pc:sldMkLst>
          <pc:docMk/>
          <pc:sldMk cId="507454213" sldId="2144867442"/>
        </pc:sldMkLst>
      </pc:sldChg>
      <pc:sldChg chg="add modTransition">
        <pc:chgData name="Kaitlin Tyler" userId="971d5887-dada-4101-bef7-69a3ed4a7a52" providerId="ADAL" clId="{5C622078-1F39-4863-9DBE-7DE814256AEF}" dt="2023-03-15T14:45:01.237" v="89"/>
        <pc:sldMkLst>
          <pc:docMk/>
          <pc:sldMk cId="739724681" sldId="2144867443"/>
        </pc:sldMkLst>
      </pc:sldChg>
      <pc:sldChg chg="del">
        <pc:chgData name="Kaitlin Tyler" userId="971d5887-dada-4101-bef7-69a3ed4a7a52" providerId="ADAL" clId="{5C622078-1F39-4863-9DBE-7DE814256AEF}" dt="2023-03-15T14:42:51.571" v="0" actId="47"/>
        <pc:sldMkLst>
          <pc:docMk/>
          <pc:sldMk cId="3607586722" sldId="2144867443"/>
        </pc:sldMkLst>
      </pc:sldChg>
      <pc:sldChg chg="delSp modSp add mod modTransition modClrScheme chgLayout">
        <pc:chgData name="Kaitlin Tyler" userId="971d5887-dada-4101-bef7-69a3ed4a7a52" providerId="ADAL" clId="{5C622078-1F39-4863-9DBE-7DE814256AEF}" dt="2023-03-15T14:45:01.237" v="89"/>
        <pc:sldMkLst>
          <pc:docMk/>
          <pc:sldMk cId="3042507184" sldId="2144867444"/>
        </pc:sldMkLst>
        <pc:spChg chg="mod ord">
          <ac:chgData name="Kaitlin Tyler" userId="971d5887-dada-4101-bef7-69a3ed4a7a52" providerId="ADAL" clId="{5C622078-1F39-4863-9DBE-7DE814256AEF}" dt="2023-03-15T14:43:43.715" v="13" actId="255"/>
          <ac:spMkLst>
            <pc:docMk/>
            <pc:sldMk cId="3042507184" sldId="2144867444"/>
            <ac:spMk id="2" creationId="{A7EE23FE-3B45-CA0A-4871-93A88544BC78}"/>
          </ac:spMkLst>
        </pc:spChg>
        <pc:spChg chg="del">
          <ac:chgData name="Kaitlin Tyler" userId="971d5887-dada-4101-bef7-69a3ed4a7a52" providerId="ADAL" clId="{5C622078-1F39-4863-9DBE-7DE814256AEF}" dt="2023-03-15T14:43:08.987" v="2" actId="700"/>
          <ac:spMkLst>
            <pc:docMk/>
            <pc:sldMk cId="3042507184" sldId="2144867444"/>
            <ac:spMk id="3" creationId="{8DD751E2-80D4-9312-8EBC-11C41720FC70}"/>
          </ac:spMkLst>
        </pc:spChg>
      </pc:sldChg>
      <pc:sldChg chg="add modTransition">
        <pc:chgData name="Kaitlin Tyler" userId="971d5887-dada-4101-bef7-69a3ed4a7a52" providerId="ADAL" clId="{5C622078-1F39-4863-9DBE-7DE814256AEF}" dt="2023-03-15T14:45:01.237" v="89"/>
        <pc:sldMkLst>
          <pc:docMk/>
          <pc:sldMk cId="4019450868" sldId="2144867445"/>
        </pc:sldMkLst>
      </pc:sldChg>
      <pc:sldChg chg="add modTransition">
        <pc:chgData name="Kaitlin Tyler" userId="971d5887-dada-4101-bef7-69a3ed4a7a52" providerId="ADAL" clId="{5C622078-1F39-4863-9DBE-7DE814256AEF}" dt="2023-03-15T14:45:01.237" v="89"/>
        <pc:sldMkLst>
          <pc:docMk/>
          <pc:sldMk cId="1274514950" sldId="2144867446"/>
        </pc:sldMkLst>
      </pc:sldChg>
      <pc:sldChg chg="del">
        <pc:chgData name="Kaitlin Tyler" userId="971d5887-dada-4101-bef7-69a3ed4a7a52" providerId="ADAL" clId="{5C622078-1F39-4863-9DBE-7DE814256AEF}" dt="2023-03-15T14:42:51.571" v="0" actId="47"/>
        <pc:sldMkLst>
          <pc:docMk/>
          <pc:sldMk cId="1900305157" sldId="2144867449"/>
        </pc:sldMkLst>
      </pc:sldChg>
      <pc:sldChg chg="del">
        <pc:chgData name="Kaitlin Tyler" userId="971d5887-dada-4101-bef7-69a3ed4a7a52" providerId="ADAL" clId="{5C622078-1F39-4863-9DBE-7DE814256AEF}" dt="2023-03-15T14:42:51.571" v="0" actId="47"/>
        <pc:sldMkLst>
          <pc:docMk/>
          <pc:sldMk cId="2599951678" sldId="2144867450"/>
        </pc:sldMkLst>
      </pc:sldChg>
      <pc:sldChg chg="add modTransition">
        <pc:chgData name="Kaitlin Tyler" userId="971d5887-dada-4101-bef7-69a3ed4a7a52" providerId="ADAL" clId="{5C622078-1F39-4863-9DBE-7DE814256AEF}" dt="2023-03-15T14:45:01.237" v="89"/>
        <pc:sldMkLst>
          <pc:docMk/>
          <pc:sldMk cId="3571211576" sldId="2144867450"/>
        </pc:sldMkLst>
      </pc:sldChg>
      <pc:sldChg chg="del">
        <pc:chgData name="Kaitlin Tyler" userId="971d5887-dada-4101-bef7-69a3ed4a7a52" providerId="ADAL" clId="{5C622078-1F39-4863-9DBE-7DE814256AEF}" dt="2023-03-15T14:42:51.571" v="0" actId="47"/>
        <pc:sldMkLst>
          <pc:docMk/>
          <pc:sldMk cId="1753942826" sldId="2144867455"/>
        </pc:sldMkLst>
      </pc:sldChg>
      <pc:sldChg chg="del">
        <pc:chgData name="Kaitlin Tyler" userId="971d5887-dada-4101-bef7-69a3ed4a7a52" providerId="ADAL" clId="{5C622078-1F39-4863-9DBE-7DE814256AEF}" dt="2023-03-15T14:42:51.571" v="0" actId="47"/>
        <pc:sldMkLst>
          <pc:docMk/>
          <pc:sldMk cId="96272492" sldId="2144867456"/>
        </pc:sldMkLst>
      </pc:sldChg>
      <pc:sldChg chg="del">
        <pc:chgData name="Kaitlin Tyler" userId="971d5887-dada-4101-bef7-69a3ed4a7a52" providerId="ADAL" clId="{5C622078-1F39-4863-9DBE-7DE814256AEF}" dt="2023-03-15T14:42:51.571" v="0" actId="47"/>
        <pc:sldMkLst>
          <pc:docMk/>
          <pc:sldMk cId="2248825062" sldId="2144867457"/>
        </pc:sldMkLst>
      </pc:sldChg>
      <pc:sldChg chg="del">
        <pc:chgData name="Kaitlin Tyler" userId="971d5887-dada-4101-bef7-69a3ed4a7a52" providerId="ADAL" clId="{5C622078-1F39-4863-9DBE-7DE814256AEF}" dt="2023-03-15T14:42:51.571" v="0" actId="47"/>
        <pc:sldMkLst>
          <pc:docMk/>
          <pc:sldMk cId="2055842235" sldId="2144867459"/>
        </pc:sldMkLst>
      </pc:sldChg>
      <pc:sldChg chg="add modTransition">
        <pc:chgData name="Kaitlin Tyler" userId="971d5887-dada-4101-bef7-69a3ed4a7a52" providerId="ADAL" clId="{5C622078-1F39-4863-9DBE-7DE814256AEF}" dt="2023-03-15T14:45:01.237" v="89"/>
        <pc:sldMkLst>
          <pc:docMk/>
          <pc:sldMk cId="3904007315" sldId="2144867460"/>
        </pc:sldMkLst>
      </pc:sldChg>
      <pc:sldChg chg="add del">
        <pc:chgData name="Kaitlin Tyler" userId="971d5887-dada-4101-bef7-69a3ed4a7a52" providerId="ADAL" clId="{5C622078-1F39-4863-9DBE-7DE814256AEF}" dt="2023-03-15T14:44:42.820" v="88" actId="47"/>
        <pc:sldMkLst>
          <pc:docMk/>
          <pc:sldMk cId="939063419" sldId="2144867462"/>
        </pc:sldMkLst>
      </pc:sldChg>
      <pc:sldChg chg="add del">
        <pc:chgData name="Kaitlin Tyler" userId="971d5887-dada-4101-bef7-69a3ed4a7a52" providerId="ADAL" clId="{5C622078-1F39-4863-9DBE-7DE814256AEF}" dt="2023-03-15T14:44:18.237" v="31" actId="47"/>
        <pc:sldMkLst>
          <pc:docMk/>
          <pc:sldMk cId="1836463050" sldId="2144867464"/>
        </pc:sldMkLst>
      </pc:sldChg>
      <pc:sldChg chg="add modTransition">
        <pc:chgData name="Kaitlin Tyler" userId="971d5887-dada-4101-bef7-69a3ed4a7a52" providerId="ADAL" clId="{5C622078-1F39-4863-9DBE-7DE814256AEF}" dt="2023-03-15T14:45:01.237" v="89"/>
        <pc:sldMkLst>
          <pc:docMk/>
          <pc:sldMk cId="407843982" sldId="2144867465"/>
        </pc:sldMkLst>
      </pc:sldChg>
      <pc:sldChg chg="add modTransition">
        <pc:chgData name="Kaitlin Tyler" userId="971d5887-dada-4101-bef7-69a3ed4a7a52" providerId="ADAL" clId="{5C622078-1F39-4863-9DBE-7DE814256AEF}" dt="2023-03-15T14:45:01.237" v="89"/>
        <pc:sldMkLst>
          <pc:docMk/>
          <pc:sldMk cId="539835056" sldId="2144867466"/>
        </pc:sldMkLst>
      </pc:sldChg>
      <pc:sldChg chg="add modTransition">
        <pc:chgData name="Kaitlin Tyler" userId="971d5887-dada-4101-bef7-69a3ed4a7a52" providerId="ADAL" clId="{5C622078-1F39-4863-9DBE-7DE814256AEF}" dt="2023-03-15T14:45:01.237" v="89"/>
        <pc:sldMkLst>
          <pc:docMk/>
          <pc:sldMk cId="72935117" sldId="2144867467"/>
        </pc:sldMkLst>
      </pc:sldChg>
      <pc:sldChg chg="add modTransition">
        <pc:chgData name="Kaitlin Tyler" userId="971d5887-dada-4101-bef7-69a3ed4a7a52" providerId="ADAL" clId="{5C622078-1F39-4863-9DBE-7DE814256AEF}" dt="2023-03-15T14:45:01.237" v="89"/>
        <pc:sldMkLst>
          <pc:docMk/>
          <pc:sldMk cId="577581492" sldId="2144867468"/>
        </pc:sldMkLst>
      </pc:sldChg>
      <pc:sldChg chg="add modTransition">
        <pc:chgData name="Kaitlin Tyler" userId="971d5887-dada-4101-bef7-69a3ed4a7a52" providerId="ADAL" clId="{5C622078-1F39-4863-9DBE-7DE814256AEF}" dt="2023-03-15T14:45:01.237" v="89"/>
        <pc:sldMkLst>
          <pc:docMk/>
          <pc:sldMk cId="824912564" sldId="2144867469"/>
        </pc:sldMkLst>
      </pc:sldChg>
      <pc:sldChg chg="add modTransition">
        <pc:chgData name="Kaitlin Tyler" userId="971d5887-dada-4101-bef7-69a3ed4a7a52" providerId="ADAL" clId="{5C622078-1F39-4863-9DBE-7DE814256AEF}" dt="2023-03-15T14:45:01.237" v="89"/>
        <pc:sldMkLst>
          <pc:docMk/>
          <pc:sldMk cId="1664358528" sldId="2144867470"/>
        </pc:sldMkLst>
      </pc:sldChg>
      <pc:sldChg chg="add modTransition">
        <pc:chgData name="Kaitlin Tyler" userId="971d5887-dada-4101-bef7-69a3ed4a7a52" providerId="ADAL" clId="{5C622078-1F39-4863-9DBE-7DE814256AEF}" dt="2023-03-15T14:45:01.237" v="89"/>
        <pc:sldMkLst>
          <pc:docMk/>
          <pc:sldMk cId="2387178823" sldId="2144867472"/>
        </pc:sldMkLst>
      </pc:sldChg>
      <pc:sldChg chg="add modTransition">
        <pc:chgData name="Kaitlin Tyler" userId="971d5887-dada-4101-bef7-69a3ed4a7a52" providerId="ADAL" clId="{5C622078-1F39-4863-9DBE-7DE814256AEF}" dt="2023-03-15T14:45:01.237" v="89"/>
        <pc:sldMkLst>
          <pc:docMk/>
          <pc:sldMk cId="3378953975" sldId="2144867473"/>
        </pc:sldMkLst>
      </pc:sldChg>
      <pc:sldChg chg="add modTransition">
        <pc:chgData name="Kaitlin Tyler" userId="971d5887-dada-4101-bef7-69a3ed4a7a52" providerId="ADAL" clId="{5C622078-1F39-4863-9DBE-7DE814256AEF}" dt="2023-03-15T14:45:01.237" v="89"/>
        <pc:sldMkLst>
          <pc:docMk/>
          <pc:sldMk cId="3923845825" sldId="2144867478"/>
        </pc:sldMkLst>
      </pc:sldChg>
      <pc:sldChg chg="add modTransition">
        <pc:chgData name="Kaitlin Tyler" userId="971d5887-dada-4101-bef7-69a3ed4a7a52" providerId="ADAL" clId="{5C622078-1F39-4863-9DBE-7DE814256AEF}" dt="2023-03-15T14:45:01.237" v="89"/>
        <pc:sldMkLst>
          <pc:docMk/>
          <pc:sldMk cId="1790893615" sldId="2144867479"/>
        </pc:sldMkLst>
      </pc:sldChg>
      <pc:sldChg chg="add modTransition">
        <pc:chgData name="Kaitlin Tyler" userId="971d5887-dada-4101-bef7-69a3ed4a7a52" providerId="ADAL" clId="{5C622078-1F39-4863-9DBE-7DE814256AEF}" dt="2023-03-15T14:45:01.237" v="89"/>
        <pc:sldMkLst>
          <pc:docMk/>
          <pc:sldMk cId="4078508833" sldId="2144867481"/>
        </pc:sldMkLst>
      </pc:sldChg>
      <pc:sldChg chg="add modTransition">
        <pc:chgData name="Kaitlin Tyler" userId="971d5887-dada-4101-bef7-69a3ed4a7a52" providerId="ADAL" clId="{5C622078-1F39-4863-9DBE-7DE814256AEF}" dt="2023-03-15T14:45:01.237" v="89"/>
        <pc:sldMkLst>
          <pc:docMk/>
          <pc:sldMk cId="1683467848" sldId="2144867482"/>
        </pc:sldMkLst>
      </pc:sldChg>
      <pc:sldChg chg="add modTransition">
        <pc:chgData name="Kaitlin Tyler" userId="971d5887-dada-4101-bef7-69a3ed4a7a52" providerId="ADAL" clId="{5C622078-1F39-4863-9DBE-7DE814256AEF}" dt="2023-03-15T14:45:01.237" v="89"/>
        <pc:sldMkLst>
          <pc:docMk/>
          <pc:sldMk cId="159481259" sldId="2144867483"/>
        </pc:sldMkLst>
      </pc:sldChg>
      <pc:sldChg chg="modSp add mod modTransition">
        <pc:chgData name="Kaitlin Tyler" userId="971d5887-dada-4101-bef7-69a3ed4a7a52" providerId="ADAL" clId="{5C622078-1F39-4863-9DBE-7DE814256AEF}" dt="2023-03-15T14:45:01.237" v="89"/>
        <pc:sldMkLst>
          <pc:docMk/>
          <pc:sldMk cId="2501900352" sldId="2144867484"/>
        </pc:sldMkLst>
        <pc:spChg chg="mod">
          <ac:chgData name="Kaitlin Tyler" userId="971d5887-dada-4101-bef7-69a3ed4a7a52" providerId="ADAL" clId="{5C622078-1F39-4863-9DBE-7DE814256AEF}" dt="2023-03-15T14:43:39.779" v="12" actId="113"/>
          <ac:spMkLst>
            <pc:docMk/>
            <pc:sldMk cId="2501900352" sldId="2144867484"/>
            <ac:spMk id="2" creationId="{A7EE23FE-3B45-CA0A-4871-93A88544BC78}"/>
          </ac:spMkLst>
        </pc:spChg>
      </pc:sldChg>
      <pc:sldChg chg="modSp add mod modTransition">
        <pc:chgData name="Kaitlin Tyler" userId="971d5887-dada-4101-bef7-69a3ed4a7a52" providerId="ADAL" clId="{5C622078-1F39-4863-9DBE-7DE814256AEF}" dt="2023-03-15T14:45:01.237" v="89"/>
        <pc:sldMkLst>
          <pc:docMk/>
          <pc:sldMk cId="3009980116" sldId="2144867485"/>
        </pc:sldMkLst>
        <pc:spChg chg="mod">
          <ac:chgData name="Kaitlin Tyler" userId="971d5887-dada-4101-bef7-69a3ed4a7a52" providerId="ADAL" clId="{5C622078-1F39-4863-9DBE-7DE814256AEF}" dt="2023-03-15T14:44:14.523" v="30" actId="20577"/>
          <ac:spMkLst>
            <pc:docMk/>
            <pc:sldMk cId="3009980116" sldId="2144867485"/>
            <ac:spMk id="2" creationId="{A7EE23FE-3B45-CA0A-4871-93A88544BC78}"/>
          </ac:spMkLst>
        </pc:spChg>
      </pc:sldChg>
      <pc:sldChg chg="modSp add mod modTransition">
        <pc:chgData name="Kaitlin Tyler" userId="971d5887-dada-4101-bef7-69a3ed4a7a52" providerId="ADAL" clId="{5C622078-1F39-4863-9DBE-7DE814256AEF}" dt="2023-03-15T14:45:01.237" v="89"/>
        <pc:sldMkLst>
          <pc:docMk/>
          <pc:sldMk cId="3903950773" sldId="2144867486"/>
        </pc:sldMkLst>
        <pc:spChg chg="mod">
          <ac:chgData name="Kaitlin Tyler" userId="971d5887-dada-4101-bef7-69a3ed4a7a52" providerId="ADAL" clId="{5C622078-1F39-4863-9DBE-7DE814256AEF}" dt="2023-03-15T14:44:28.594" v="63" actId="20577"/>
          <ac:spMkLst>
            <pc:docMk/>
            <pc:sldMk cId="3903950773" sldId="2144867486"/>
            <ac:spMk id="2" creationId="{A7EE23FE-3B45-CA0A-4871-93A88544BC78}"/>
          </ac:spMkLst>
        </pc:spChg>
      </pc:sldChg>
      <pc:sldChg chg="modSp add mod modTransition">
        <pc:chgData name="Kaitlin Tyler" userId="971d5887-dada-4101-bef7-69a3ed4a7a52" providerId="ADAL" clId="{5C622078-1F39-4863-9DBE-7DE814256AEF}" dt="2023-03-15T14:45:01.237" v="89"/>
        <pc:sldMkLst>
          <pc:docMk/>
          <pc:sldMk cId="1858208637" sldId="2144867487"/>
        </pc:sldMkLst>
        <pc:spChg chg="mod">
          <ac:chgData name="Kaitlin Tyler" userId="971d5887-dada-4101-bef7-69a3ed4a7a52" providerId="ADAL" clId="{5C622078-1F39-4863-9DBE-7DE814256AEF}" dt="2023-03-15T14:44:41.751" v="87" actId="14100"/>
          <ac:spMkLst>
            <pc:docMk/>
            <pc:sldMk cId="1858208637" sldId="2144867487"/>
            <ac:spMk id="2" creationId="{A7EE23FE-3B45-CA0A-4871-93A88544BC78}"/>
          </ac:spMkLst>
        </pc:spChg>
      </pc:sldChg>
      <pc:sldMasterChg chg="delSldLayout">
        <pc:chgData name="Kaitlin Tyler" userId="971d5887-dada-4101-bef7-69a3ed4a7a52" providerId="ADAL" clId="{5C622078-1F39-4863-9DBE-7DE814256AEF}" dt="2023-03-15T14:44:42.820" v="88" actId="47"/>
        <pc:sldMasterMkLst>
          <pc:docMk/>
          <pc:sldMasterMk cId="1291537134" sldId="2147483660"/>
        </pc:sldMasterMkLst>
        <pc:sldLayoutChg chg="del">
          <pc:chgData name="Kaitlin Tyler" userId="971d5887-dada-4101-bef7-69a3ed4a7a52" providerId="ADAL" clId="{5C622078-1F39-4863-9DBE-7DE814256AEF}" dt="2023-03-15T14:44:42.820" v="88" actId="47"/>
          <pc:sldLayoutMkLst>
            <pc:docMk/>
            <pc:sldMasterMk cId="1291537134" sldId="2147483660"/>
            <pc:sldLayoutMk cId="2294173634" sldId="2147483738"/>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Calibri" panose="020F050202020403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Calibri" panose="020F0502020204030204" pitchFamily="34" charset="0"/>
              </a:defRPr>
            </a:lvl1pPr>
          </a:lstStyle>
          <a:p>
            <a:fld id="{BB9E86C5-9689-42B4-BE7D-FDE5EB4274E3}" type="datetimeFigureOut">
              <a:rPr lang="en-US" smtClean="0"/>
              <a:pPr/>
              <a:t>3/15/2023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Calibri" panose="020F050202020403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Calibri" panose="020F0502020204030204" pitchFamily="34" charset="0"/>
              </a:defRPr>
            </a:lvl1pPr>
          </a:lstStyle>
          <a:p>
            <a:fld id="{27FDDAD7-A41A-4414-8211-C5E2AC7F93EC}" type="slidenum">
              <a:rPr lang="en-US" smtClean="0"/>
              <a:pPr/>
              <a:t>‹#›</a:t>
            </a:fld>
            <a:endParaRPr lang="en-US" dirty="0"/>
          </a:p>
        </p:txBody>
      </p:sp>
    </p:spTree>
    <p:extLst>
      <p:ext uri="{BB962C8B-B14F-4D97-AF65-F5344CB8AC3E}">
        <p14:creationId xmlns:p14="http://schemas.microsoft.com/office/powerpoint/2010/main" val="766296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Calibri" panose="020F0502020204030204" pitchFamily="34" charset="0"/>
        <a:ea typeface="+mn-ea"/>
        <a:cs typeface="+mn-cs"/>
      </a:defRPr>
    </a:lvl1pPr>
    <a:lvl2pPr marL="457200" algn="l" defTabSz="914400" rtl="0" eaLnBrk="1" latinLnBrk="0" hangingPunct="1">
      <a:defRPr sz="1200" b="0" i="0" kern="1200">
        <a:solidFill>
          <a:schemeClr val="tx1"/>
        </a:solidFill>
        <a:latin typeface="Calibri" panose="020F0502020204030204" pitchFamily="34" charset="0"/>
        <a:ea typeface="+mn-ea"/>
        <a:cs typeface="+mn-cs"/>
      </a:defRPr>
    </a:lvl2pPr>
    <a:lvl3pPr marL="914400" algn="l" defTabSz="914400" rtl="0" eaLnBrk="1" latinLnBrk="0" hangingPunct="1">
      <a:defRPr sz="1200" b="0" i="0" kern="1200">
        <a:solidFill>
          <a:schemeClr val="tx1"/>
        </a:solidFill>
        <a:latin typeface="Calibri" panose="020F0502020204030204" pitchFamily="34" charset="0"/>
        <a:ea typeface="+mn-ea"/>
        <a:cs typeface="+mn-cs"/>
      </a:defRPr>
    </a:lvl3pPr>
    <a:lvl4pPr marL="1371600" algn="l" defTabSz="914400" rtl="0" eaLnBrk="1" latinLnBrk="0" hangingPunct="1">
      <a:defRPr sz="1200" b="0" i="0" kern="1200">
        <a:solidFill>
          <a:schemeClr val="tx1"/>
        </a:solidFill>
        <a:latin typeface="Calibri" panose="020F0502020204030204" pitchFamily="34" charset="0"/>
        <a:ea typeface="+mn-ea"/>
        <a:cs typeface="+mn-cs"/>
      </a:defRPr>
    </a:lvl4pPr>
    <a:lvl5pPr marL="1828800" algn="l" defTabSz="914400" rtl="0" eaLnBrk="1" latinLnBrk="0" hangingPunct="1">
      <a:defRPr sz="1200" b="0" i="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GB" sz="1200" b="1" i="1" dirty="0"/>
              <a:t>The 25 PowerPoint Lecture Units For 2021</a:t>
            </a:r>
          </a:p>
          <a:p>
            <a:endParaRPr lang="en-GB" sz="1200" dirty="0"/>
          </a:p>
          <a:p>
            <a:r>
              <a:rPr lang="en-GB" sz="1200" dirty="0"/>
              <a:t>The Lecture Units developed for teaching in connection with Granta EduPack are listed at the end of this presentation.</a:t>
            </a: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a:t>
            </a:fld>
            <a:endParaRPr lang="en-US" dirty="0"/>
          </a:p>
        </p:txBody>
      </p:sp>
    </p:spTree>
    <p:extLst>
      <p:ext uri="{BB962C8B-B14F-4D97-AF65-F5344CB8AC3E}">
        <p14:creationId xmlns:p14="http://schemas.microsoft.com/office/powerpoint/2010/main" val="147408649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hyperlink" Target="http://www.ansys.com/education-resources"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914400"/>
            <a:ext cx="5394325" cy="1449388"/>
          </a:xfrm>
          <a:prstGeom prst="rect">
            <a:avLst/>
          </a:prstGeom>
        </p:spPr>
        <p:txBody>
          <a:bodyPr>
            <a:normAutofit/>
          </a:bodyPr>
          <a:lstStyle>
            <a:lvl1pPr marL="0" indent="0">
              <a:buNone/>
              <a:defRPr sz="32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2667000"/>
            <a:ext cx="5394325" cy="848315"/>
          </a:xfrm>
          <a:prstGeom prst="rect">
            <a:avLst/>
          </a:prstGeom>
        </p:spPr>
        <p:txBody>
          <a:bodyPr anchor="t">
            <a:normAutofit/>
          </a:bodyPr>
          <a:lstStyle>
            <a:lvl1pPr marL="0" indent="0">
              <a:buNone/>
              <a:defRPr sz="2000" b="0" i="0">
                <a:solidFill>
                  <a:schemeClr val="accent3"/>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7" name="TextBox 6">
            <a:extLst>
              <a:ext uri="{FF2B5EF4-FFF2-40B4-BE49-F238E27FC236}">
                <a16:creationId xmlns:a16="http://schemas.microsoft.com/office/drawing/2014/main" id="{86191E51-6FFC-4231-97E9-4C436119983B}"/>
              </a:ext>
            </a:extLst>
          </p:cNvPr>
          <p:cNvSpPr txBox="1"/>
          <p:nvPr userDrawn="1"/>
        </p:nvSpPr>
        <p:spPr>
          <a:xfrm>
            <a:off x="7848600" y="6477000"/>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3" name="Picture 2" descr="A picture containing shape&#10;&#10;Description automatically generated">
            <a:extLst>
              <a:ext uri="{FF2B5EF4-FFF2-40B4-BE49-F238E27FC236}">
                <a16:creationId xmlns:a16="http://schemas.microsoft.com/office/drawing/2014/main" id="{B5843494-1B79-A12F-AC45-D4E9F00DBC0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84" y="0"/>
            <a:ext cx="12189631" cy="6858000"/>
          </a:xfrm>
          <a:prstGeom prst="rect">
            <a:avLst/>
          </a:prstGeom>
        </p:spPr>
      </p:pic>
    </p:spTree>
    <p:extLst>
      <p:ext uri="{BB962C8B-B14F-4D97-AF65-F5344CB8AC3E}">
        <p14:creationId xmlns:p14="http://schemas.microsoft.com/office/powerpoint/2010/main" val="292240569"/>
      </p:ext>
    </p:extLst>
  </p:cSld>
  <p:clrMapOvr>
    <a:masterClrMapping/>
  </p:clrMapOvr>
  <p:extLst>
    <p:ext uri="{DCECCB84-F9BA-43D5-87BE-67443E8EF086}">
      <p15:sldGuideLst xmlns:p15="http://schemas.microsoft.com/office/powerpoint/2012/main">
        <p15:guide id="1" orient="horz" pos="1584" userDrawn="1">
          <p15:clr>
            <a:srgbClr val="FBAE40"/>
          </p15:clr>
        </p15:guide>
        <p15:guide id="2" orient="horz" pos="261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r>
              <a:rPr lang="en-US"/>
              <a:t>Click icon to add media</a:t>
            </a:r>
            <a:endParaRPr lang="en-US" dirty="0"/>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12417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6498802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7198871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pyright P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3357E3-4FE4-4164-A381-204B98DEEAB8}"/>
              </a:ext>
            </a:extLst>
          </p:cNvPr>
          <p:cNvSpPr>
            <a:spLocks noGrp="1"/>
          </p:cNvSpPr>
          <p:nvPr>
            <p:ph type="sldNum" sz="quarter" idx="10"/>
          </p:nvPr>
        </p:nvSpPr>
        <p:spPr/>
        <p:txBody>
          <a:bodyPr/>
          <a:lstStyle/>
          <a:p>
            <a:fld id="{F0D23093-2AB0-F74C-B865-1A12A15B650E}" type="slidenum">
              <a:rPr lang="en-US" smtClean="0"/>
              <a:pPr/>
              <a:t>‹#›</a:t>
            </a:fld>
            <a:endParaRPr lang="en-US" dirty="0"/>
          </a:p>
        </p:txBody>
      </p:sp>
      <p:sp>
        <p:nvSpPr>
          <p:cNvPr id="4" name="TextBox 3">
            <a:extLst>
              <a:ext uri="{FF2B5EF4-FFF2-40B4-BE49-F238E27FC236}">
                <a16:creationId xmlns:a16="http://schemas.microsoft.com/office/drawing/2014/main" id="{E6AEF1B2-1440-4FE5-8C1B-C291F424F993}"/>
              </a:ext>
            </a:extLst>
          </p:cNvPr>
          <p:cNvSpPr txBox="1"/>
          <p:nvPr userDrawn="1"/>
        </p:nvSpPr>
        <p:spPr>
          <a:xfrm>
            <a:off x="533400" y="609600"/>
            <a:ext cx="10972800" cy="4245008"/>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dirty="0">
                <a:effectLst/>
                <a:latin typeface="+mj-lt"/>
                <a:ea typeface="Calibri" panose="020F0502020204030204" pitchFamily="34" charset="0"/>
                <a:cs typeface="Times New Roman" panose="02020603050405020304" pitchFamily="18" charset="0"/>
              </a:rPr>
              <a:t>© </a:t>
            </a:r>
            <a:r>
              <a:rPr lang="en-US" sz="1400" dirty="0">
                <a:solidFill>
                  <a:srgbClr val="000000"/>
                </a:solidFill>
                <a:effectLst/>
                <a:latin typeface="+mj-lt"/>
                <a:ea typeface="Times New Roman" panose="02020603050405020304" pitchFamily="18" charset="0"/>
                <a:cs typeface="Times New Roman" panose="02020603050405020304" pitchFamily="18" charset="0"/>
              </a:rPr>
              <a:t>2023 ANSYS, Inc. All rights reserved.</a:t>
            </a:r>
          </a:p>
          <a:p>
            <a:pPr marL="0" marR="0">
              <a:lnSpc>
                <a:spcPct val="107000"/>
              </a:lnSpc>
              <a:spcBef>
                <a:spcPts val="0"/>
              </a:spcBef>
              <a:spcAft>
                <a:spcPts val="0"/>
              </a:spcAft>
            </a:pPr>
            <a:endParaRPr lang="en-US" sz="1600" b="1"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Use and Reproduction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The content used in this resource </a:t>
            </a:r>
            <a:r>
              <a:rPr lang="en-US" sz="1400" dirty="0">
                <a:solidFill>
                  <a:srgbClr val="201F1E"/>
                </a:solidFill>
                <a:effectLst/>
                <a:latin typeface="+mj-lt"/>
                <a:ea typeface="Times New Roman" panose="02020603050405020304" pitchFamily="18" charset="0"/>
                <a:cs typeface="Times New Roman" panose="02020603050405020304" pitchFamily="18" charset="0"/>
              </a:rPr>
              <a:t>may only be used or reproduced for teaching purposes; and any commercial use is strictly prohibited.</a:t>
            </a:r>
            <a:r>
              <a:rPr lang="en-US" sz="1400" i="1" dirty="0">
                <a:solidFill>
                  <a:srgbClr val="201F1E"/>
                </a:solidFill>
                <a:effectLst/>
                <a:latin typeface="+mj-lt"/>
                <a:ea typeface="Times New Roman" panose="02020603050405020304" pitchFamily="18"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Document Information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This lecture unit is part of a set of teaching resources to help introduce students to structures and heat transfer using Ansys Discovery and Parametric Studio</a:t>
            </a: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Ansys Education Resources</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To access more undergraduate education resources, including lecture presentations with notes, exercises with worked solutions, microprojects, real life examples and more, visit </a:t>
            </a:r>
            <a:r>
              <a:rPr lang="en-US" sz="1400" dirty="0">
                <a:effectLst/>
                <a:latin typeface="+mj-lt"/>
                <a:ea typeface="Calibri" panose="020F0502020204030204" pitchFamily="34" charset="0"/>
                <a:cs typeface="Times New Roman" panose="02020603050405020304" pitchFamily="18" charset="0"/>
                <a:hlinkClick r:id="rId2"/>
              </a:rPr>
              <a:t>www.ansys.com/education-resources</a:t>
            </a:r>
            <a:r>
              <a:rPr lang="en-US" sz="1400" dirty="0">
                <a:effectLst/>
                <a:latin typeface="+mj-lt"/>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r>
              <a:rPr lang="en-US" sz="1400" b="1" i="0" u="none" strike="noStrike" baseline="0" dirty="0">
                <a:solidFill>
                  <a:srgbClr val="000000"/>
                </a:solidFill>
                <a:latin typeface="Calibri" panose="020F0502020204030204" pitchFamily="34" charset="0"/>
              </a:rPr>
              <a:t>Feedback </a:t>
            </a:r>
            <a:endParaRPr lang="en-US" sz="1400" b="0" i="0" u="none" strike="noStrike" baseline="0" dirty="0">
              <a:solidFill>
                <a:srgbClr val="000000"/>
              </a:solidFill>
              <a:latin typeface="Calibri" panose="020F0502020204030204" pitchFamily="34" charset="0"/>
            </a:endParaRPr>
          </a:p>
          <a:p>
            <a:r>
              <a:rPr lang="en-US" sz="1400" b="0" i="0" u="none" strike="noStrike" baseline="0" dirty="0">
                <a:solidFill>
                  <a:srgbClr val="000000"/>
                </a:solidFill>
                <a:latin typeface="Calibri" panose="020F0502020204030204" pitchFamily="34" charset="0"/>
              </a:rPr>
              <a:t>If you notice any errors in this resource or need to get in contact with the authors, please email us at </a:t>
            </a:r>
            <a:r>
              <a:rPr lang="en-US" sz="1400" b="0" i="0" u="none" strike="noStrike" baseline="0" dirty="0">
                <a:solidFill>
                  <a:srgbClr val="0000FF"/>
                </a:solidFill>
                <a:latin typeface="Calibri" panose="020F0502020204030204" pitchFamily="34" charset="0"/>
                <a:hlinkClick r:id="rId3"/>
              </a:rPr>
              <a:t>education@ansys.com</a:t>
            </a:r>
            <a:endParaRPr lang="en-US" sz="1400" b="0" i="0" u="none" strike="noStrike" baseline="0" dirty="0">
              <a:solidFill>
                <a:srgbClr val="0000FF"/>
              </a:solidFill>
              <a:latin typeface="Calibri" panose="020F0502020204030204" pitchFamily="34" charset="0"/>
            </a:endParaRPr>
          </a:p>
          <a:p>
            <a:r>
              <a:rPr lang="en-US" sz="1400" b="0" i="0" u="none" strike="noStrike" baseline="0" dirty="0">
                <a:solidFill>
                  <a:srgbClr val="0000FF"/>
                </a:solidFill>
                <a:latin typeface="Calibri" panose="020F0502020204030204" pitchFamily="34" charset="0"/>
              </a:rPr>
              <a:t> </a:t>
            </a:r>
            <a:endParaRPr lang="en-US" sz="11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endParaRPr lang="en-US" sz="1600" dirty="0">
              <a:latin typeface="+mj-lt"/>
            </a:endParaRPr>
          </a:p>
        </p:txBody>
      </p:sp>
    </p:spTree>
    <p:extLst>
      <p:ext uri="{BB962C8B-B14F-4D97-AF65-F5344CB8AC3E}">
        <p14:creationId xmlns:p14="http://schemas.microsoft.com/office/powerpoint/2010/main" val="28443541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23957048"/>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E7604C-BDCE-428F-B486-BE14D622E649}"/>
              </a:ext>
            </a:extLst>
          </p:cNvPr>
          <p:cNvSpPr>
            <a:spLocks noGrp="1"/>
          </p:cNvSpPr>
          <p:nvPr>
            <p:ph type="sldNum" sz="quarter" idx="10"/>
          </p:nvPr>
        </p:nvSpPr>
        <p:spPr/>
        <p:txBody>
          <a:bodyPr/>
          <a:lstStyle/>
          <a:p>
            <a:fld id="{F0D23093-2AB0-F74C-B865-1A12A15B650E}" type="slidenum">
              <a:rPr lang="en-US" smtClean="0"/>
              <a:pPr/>
              <a:t>‹#›</a:t>
            </a:fld>
            <a:endParaRPr lang="en-US" dirty="0"/>
          </a:p>
        </p:txBody>
      </p:sp>
    </p:spTree>
    <p:extLst>
      <p:ext uri="{BB962C8B-B14F-4D97-AF65-F5344CB8AC3E}">
        <p14:creationId xmlns:p14="http://schemas.microsoft.com/office/powerpoint/2010/main" val="863081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7474025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2" name="Rectangle 1">
            <a:extLst>
              <a:ext uri="{FF2B5EF4-FFF2-40B4-BE49-F238E27FC236}">
                <a16:creationId xmlns:a16="http://schemas.microsoft.com/office/drawing/2014/main" id="{96277581-3B6E-45DC-A28B-56B0B91539B8}"/>
              </a:ext>
            </a:extLst>
          </p:cNvPr>
          <p:cNvSpPr/>
          <p:nvPr userDrawn="1"/>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6506099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02633665"/>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r>
              <a:rPr lang="en-US"/>
              <a:t>Click icon to add picture</a:t>
            </a:r>
            <a:endParaRPr lang="en-US" dirty="0"/>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dirty="0"/>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endParaRPr lang="en-US" dirty="0"/>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57106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r>
              <a:rPr lang="en-US"/>
              <a:t>Click icon to add chart</a:t>
            </a:r>
            <a:endParaRPr lang="en-US" dirty="0"/>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88918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r>
              <a:rPr lang="en-US"/>
              <a:t>Click icon to add table</a:t>
            </a:r>
            <a:endParaRPr lang="en-US" dirty="0"/>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445527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dirty="0"/>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a:extLst>
              <a:ext uri="{FF2B5EF4-FFF2-40B4-BE49-F238E27FC236}">
                <a16:creationId xmlns:a16="http://schemas.microsoft.com/office/drawing/2014/main" id="{4F0CD691-76C0-4AC9-8029-4BF0CEDE749C}"/>
              </a:ext>
            </a:extLst>
          </p:cNvPr>
          <p:cNvSpPr/>
          <p:nvPr userDrawn="1"/>
        </p:nvSpPr>
        <p:spPr>
          <a:xfrm>
            <a:off x="4876800" y="6542840"/>
            <a:ext cx="1371600" cy="247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7C66E622-A13F-4675-A281-8D8CC6175629}"/>
              </a:ext>
            </a:extLst>
          </p:cNvPr>
          <p:cNvSpPr txBox="1"/>
          <p:nvPr userDrawn="1"/>
        </p:nvSpPr>
        <p:spPr>
          <a:xfrm>
            <a:off x="7835900" y="6513565"/>
            <a:ext cx="1371600" cy="276999"/>
          </a:xfrm>
          <a:prstGeom prst="rect">
            <a:avLst/>
          </a:prstGeom>
          <a:noFill/>
        </p:spPr>
        <p:txBody>
          <a:bodyPr wrap="square" rtlCol="0">
            <a:spAutoFit/>
          </a:bodyPr>
          <a:lstStyle/>
          <a:p>
            <a:r>
              <a:rPr lang="en-US" sz="1200" dirty="0">
                <a:solidFill>
                  <a:schemeClr val="tx2"/>
                </a:solidFill>
              </a:rPr>
              <a:t>©2023 ANSYS, Inc.</a:t>
            </a:r>
          </a:p>
        </p:txBody>
      </p:sp>
      <p:pic>
        <p:nvPicPr>
          <p:cNvPr id="13" name="Picture 12" descr="A picture containing graphical user interface&#10;&#10;Description automatically generated">
            <a:extLst>
              <a:ext uri="{FF2B5EF4-FFF2-40B4-BE49-F238E27FC236}">
                <a16:creationId xmlns:a16="http://schemas.microsoft.com/office/drawing/2014/main" id="{15C21C63-FF74-8A5F-3300-5D95BB896E3D}"/>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1184" y="0"/>
            <a:ext cx="12189631" cy="6858000"/>
          </a:xfrm>
          <a:prstGeom prst="rect">
            <a:avLst/>
          </a:prstGeom>
        </p:spPr>
      </p:pic>
    </p:spTree>
    <p:extLst>
      <p:ext uri="{BB962C8B-B14F-4D97-AF65-F5344CB8AC3E}">
        <p14:creationId xmlns:p14="http://schemas.microsoft.com/office/powerpoint/2010/main" val="1291537134"/>
      </p:ext>
    </p:extLst>
  </p:cSld>
  <p:clrMap bg1="lt1" tx1="dk1" bg2="lt2" tx2="dk2" accent1="accent1" accent2="accent2" accent3="accent3" accent4="accent4" accent5="accent5" accent6="accent6" hlink="hlink" folHlink="folHlink"/>
  <p:sldLayoutIdLst>
    <p:sldLayoutId id="2147483662" r:id="rId1"/>
    <p:sldLayoutId id="2147483661" r:id="rId2"/>
    <p:sldLayoutId id="2147483737" r:id="rId3"/>
    <p:sldLayoutId id="2147483724" r:id="rId4"/>
    <p:sldLayoutId id="2147483735" r:id="rId5"/>
    <p:sldLayoutId id="2147483734" r:id="rId6"/>
    <p:sldLayoutId id="2147483663" r:id="rId7"/>
    <p:sldLayoutId id="2147483729" r:id="rId8"/>
    <p:sldLayoutId id="2147483730" r:id="rId9"/>
    <p:sldLayoutId id="2147483731" r:id="rId10"/>
    <p:sldLayoutId id="2147483727" r:id="rId11"/>
    <p:sldLayoutId id="2147483726" r:id="rId12"/>
    <p:sldLayoutId id="2147483736" r:id="rId13"/>
  </p:sldLayoutIdLs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4.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svg"/><Relationship Id="rId2" Type="http://schemas.openxmlformats.org/officeDocument/2006/relationships/hyperlink" Target="mailto:whitmer@parametricstudioinc.com" TargetMode="External"/><Relationship Id="rId1" Type="http://schemas.openxmlformats.org/officeDocument/2006/relationships/slideLayout" Target="../slideLayouts/slideLayout2.xml"/><Relationship Id="rId6" Type="http://schemas.openxmlformats.org/officeDocument/2006/relationships/image" Target="../media/image6.sv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svg"/><Relationship Id="rId4" Type="http://schemas.openxmlformats.org/officeDocument/2006/relationships/image" Target="../media/image4.svg"/><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hyperlink" Target="https://www.engineeringtoolbox.com/air-density-specific-weight-d_600.html" TargetMode="External"/><Relationship Id="rId2" Type="http://schemas.openxmlformats.org/officeDocument/2006/relationships/hyperlink" Target="https://www.engineeringtoolbox.com/force-d_990.html" TargetMode="Externa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4.mp4"/><Relationship Id="rId1" Type="http://schemas.microsoft.com/office/2007/relationships/media" Target="../media/media4.mp4"/><Relationship Id="rId4" Type="http://schemas.openxmlformats.org/officeDocument/2006/relationships/image" Target="../media/image33.png"/></Relationships>
</file>

<file path=ppt/slides/_rels/slide2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E2C3BA5-6E5F-4798-87B7-B8DFFB97930D}"/>
              </a:ext>
            </a:extLst>
          </p:cNvPr>
          <p:cNvSpPr>
            <a:spLocks noGrp="1"/>
          </p:cNvSpPr>
          <p:nvPr>
            <p:ph type="body" sz="quarter" idx="10"/>
          </p:nvPr>
        </p:nvSpPr>
        <p:spPr/>
        <p:txBody>
          <a:bodyPr/>
          <a:lstStyle/>
          <a:p>
            <a:r>
              <a:rPr lang="en-US" dirty="0"/>
              <a:t>Greenhouse Geometry</a:t>
            </a:r>
          </a:p>
          <a:p>
            <a:r>
              <a:rPr lang="en-US" dirty="0"/>
              <a:t>Creation Tutorial</a:t>
            </a:r>
          </a:p>
        </p:txBody>
      </p:sp>
      <p:sp>
        <p:nvSpPr>
          <p:cNvPr id="3" name="Text Placeholder 2">
            <a:extLst>
              <a:ext uri="{FF2B5EF4-FFF2-40B4-BE49-F238E27FC236}">
                <a16:creationId xmlns:a16="http://schemas.microsoft.com/office/drawing/2014/main" id="{8DED2F7F-2065-4CCE-9AD5-77DBF0CD5628}"/>
              </a:ext>
            </a:extLst>
          </p:cNvPr>
          <p:cNvSpPr>
            <a:spLocks noGrp="1"/>
          </p:cNvSpPr>
          <p:nvPr>
            <p:ph type="body" sz="quarter" idx="12"/>
          </p:nvPr>
        </p:nvSpPr>
        <p:spPr/>
        <p:txBody>
          <a:bodyPr/>
          <a:lstStyle/>
          <a:p>
            <a:r>
              <a:rPr lang="en-US" dirty="0">
                <a:solidFill>
                  <a:schemeClr val="accent3"/>
                </a:solidFill>
              </a:rPr>
              <a:t>Alfred Oti</a:t>
            </a:r>
          </a:p>
          <a:p>
            <a:r>
              <a:rPr lang="en-US" dirty="0"/>
              <a:t>Ansys Academic Development Team</a:t>
            </a:r>
            <a:endParaRPr lang="en-US" dirty="0">
              <a:solidFill>
                <a:schemeClr val="accent3"/>
              </a:solidFill>
            </a:endParaRPr>
          </a:p>
        </p:txBody>
      </p:sp>
    </p:spTree>
    <p:extLst>
      <p:ext uri="{BB962C8B-B14F-4D97-AF65-F5344CB8AC3E}">
        <p14:creationId xmlns:p14="http://schemas.microsoft.com/office/powerpoint/2010/main" val="32076856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BE3639D-878D-6C2C-FD65-A24E26A5DEAF}"/>
              </a:ext>
            </a:extLst>
          </p:cNvPr>
          <p:cNvSpPr>
            <a:spLocks noGrp="1"/>
          </p:cNvSpPr>
          <p:nvPr>
            <p:ph type="sldNum" sz="quarter" idx="11"/>
          </p:nvPr>
        </p:nvSpPr>
        <p:spPr/>
        <p:txBody>
          <a:bodyPr/>
          <a:lstStyle/>
          <a:p>
            <a:fld id="{F0D23093-2AB0-F74C-B865-1A12A15B650E}" type="slidenum">
              <a:rPr lang="en-US" smtClean="0"/>
              <a:pPr/>
              <a:t>10</a:t>
            </a:fld>
            <a:endParaRPr lang="en-US"/>
          </a:p>
        </p:txBody>
      </p:sp>
      <p:sp>
        <p:nvSpPr>
          <p:cNvPr id="3" name="Title 2">
            <a:extLst>
              <a:ext uri="{FF2B5EF4-FFF2-40B4-BE49-F238E27FC236}">
                <a16:creationId xmlns:a16="http://schemas.microsoft.com/office/drawing/2014/main" id="{E524B318-9350-4603-050A-04124F57A1EE}"/>
              </a:ext>
            </a:extLst>
          </p:cNvPr>
          <p:cNvSpPr>
            <a:spLocks noGrp="1"/>
          </p:cNvSpPr>
          <p:nvPr>
            <p:ph type="title"/>
          </p:nvPr>
        </p:nvSpPr>
        <p:spPr/>
        <p:txBody>
          <a:bodyPr/>
          <a:lstStyle/>
          <a:p>
            <a:r>
              <a:rPr lang="en-GB" dirty="0"/>
              <a:t>Daytime Simulation Results</a:t>
            </a:r>
          </a:p>
        </p:txBody>
      </p:sp>
      <p:pic>
        <p:nvPicPr>
          <p:cNvPr id="7" name="Picture 6">
            <a:extLst>
              <a:ext uri="{FF2B5EF4-FFF2-40B4-BE49-F238E27FC236}">
                <a16:creationId xmlns:a16="http://schemas.microsoft.com/office/drawing/2014/main" id="{F52E9403-5324-B419-C609-0E3F3F71BDC8}"/>
              </a:ext>
            </a:extLst>
          </p:cNvPr>
          <p:cNvPicPr>
            <a:picLocks noChangeAspect="1"/>
          </p:cNvPicPr>
          <p:nvPr/>
        </p:nvPicPr>
        <p:blipFill rotWithShape="1">
          <a:blip r:embed="rId2"/>
          <a:srcRect l="30012"/>
          <a:stretch/>
        </p:blipFill>
        <p:spPr>
          <a:xfrm>
            <a:off x="1254991" y="918307"/>
            <a:ext cx="4320000" cy="2274069"/>
          </a:xfrm>
          <a:prstGeom prst="rect">
            <a:avLst/>
          </a:prstGeom>
        </p:spPr>
      </p:pic>
      <p:pic>
        <p:nvPicPr>
          <p:cNvPr id="9" name="Picture 8">
            <a:extLst>
              <a:ext uri="{FF2B5EF4-FFF2-40B4-BE49-F238E27FC236}">
                <a16:creationId xmlns:a16="http://schemas.microsoft.com/office/drawing/2014/main" id="{6846D4E6-A7F0-09CF-C48A-2F8548556D8C}"/>
              </a:ext>
            </a:extLst>
          </p:cNvPr>
          <p:cNvPicPr>
            <a:picLocks noChangeAspect="1"/>
          </p:cNvPicPr>
          <p:nvPr/>
        </p:nvPicPr>
        <p:blipFill rotWithShape="1">
          <a:blip r:embed="rId3"/>
          <a:srcRect l="30637"/>
          <a:stretch/>
        </p:blipFill>
        <p:spPr>
          <a:xfrm>
            <a:off x="1254991" y="3428263"/>
            <a:ext cx="4320000" cy="2351373"/>
          </a:xfrm>
          <a:prstGeom prst="rect">
            <a:avLst/>
          </a:prstGeom>
        </p:spPr>
      </p:pic>
      <p:sp>
        <p:nvSpPr>
          <p:cNvPr id="11" name="TextBox 10">
            <a:extLst>
              <a:ext uri="{FF2B5EF4-FFF2-40B4-BE49-F238E27FC236}">
                <a16:creationId xmlns:a16="http://schemas.microsoft.com/office/drawing/2014/main" id="{4FDFF562-421C-0FBC-4383-B3DA4D025A96}"/>
              </a:ext>
            </a:extLst>
          </p:cNvPr>
          <p:cNvSpPr txBox="1"/>
          <p:nvPr/>
        </p:nvSpPr>
        <p:spPr>
          <a:xfrm>
            <a:off x="5834582" y="4553751"/>
            <a:ext cx="4278086" cy="738664"/>
          </a:xfrm>
          <a:prstGeom prst="rect">
            <a:avLst/>
          </a:prstGeom>
          <a:noFill/>
        </p:spPr>
        <p:txBody>
          <a:bodyPr wrap="square" rtlCol="0">
            <a:spAutoFit/>
          </a:bodyPr>
          <a:lstStyle/>
          <a:p>
            <a:pPr algn="ctr"/>
            <a:r>
              <a:rPr lang="en-GB" dirty="0"/>
              <a:t>The equilibrium average temperature reached during the day is 22.2 </a:t>
            </a:r>
            <a:r>
              <a:rPr lang="en-GB" sz="2400" dirty="0">
                <a:latin typeface="Calibri" panose="020F0502020204030204" pitchFamily="34" charset="0"/>
                <a:cs typeface="Calibri" panose="020F0502020204030204" pitchFamily="34" charset="0"/>
              </a:rPr>
              <a:t>◦</a:t>
            </a:r>
            <a:r>
              <a:rPr lang="en-GB" dirty="0"/>
              <a:t>C</a:t>
            </a:r>
          </a:p>
        </p:txBody>
      </p:sp>
      <p:pic>
        <p:nvPicPr>
          <p:cNvPr id="5" name="Picture 4">
            <a:extLst>
              <a:ext uri="{FF2B5EF4-FFF2-40B4-BE49-F238E27FC236}">
                <a16:creationId xmlns:a16="http://schemas.microsoft.com/office/drawing/2014/main" id="{44698B02-44A7-3722-F47F-2C4E012B2B25}"/>
              </a:ext>
            </a:extLst>
          </p:cNvPr>
          <p:cNvPicPr>
            <a:picLocks noChangeAspect="1"/>
          </p:cNvPicPr>
          <p:nvPr/>
        </p:nvPicPr>
        <p:blipFill>
          <a:blip r:embed="rId4"/>
          <a:stretch>
            <a:fillRect/>
          </a:stretch>
        </p:blipFill>
        <p:spPr>
          <a:xfrm>
            <a:off x="6512108" y="1625124"/>
            <a:ext cx="3029373" cy="2476846"/>
          </a:xfrm>
          <a:prstGeom prst="rect">
            <a:avLst/>
          </a:prstGeom>
        </p:spPr>
      </p:pic>
    </p:spTree>
    <p:extLst>
      <p:ext uri="{BB962C8B-B14F-4D97-AF65-F5344CB8AC3E}">
        <p14:creationId xmlns:p14="http://schemas.microsoft.com/office/powerpoint/2010/main" val="4078439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7EE23FE-3B45-CA0A-4871-93A88544BC78}"/>
              </a:ext>
            </a:extLst>
          </p:cNvPr>
          <p:cNvSpPr>
            <a:spLocks noGrp="1"/>
          </p:cNvSpPr>
          <p:nvPr>
            <p:ph type="body" sz="quarter" idx="4294967295"/>
          </p:nvPr>
        </p:nvSpPr>
        <p:spPr>
          <a:xfrm>
            <a:off x="838200" y="1905000"/>
            <a:ext cx="5394325" cy="1449388"/>
          </a:xfrm>
        </p:spPr>
        <p:txBody>
          <a:bodyPr>
            <a:normAutofit/>
          </a:bodyPr>
          <a:lstStyle/>
          <a:p>
            <a:pPr marL="0" indent="0">
              <a:buNone/>
            </a:pPr>
            <a:r>
              <a:rPr lang="en-GB" sz="4800" b="1" dirty="0"/>
              <a:t>Night Set-up</a:t>
            </a:r>
          </a:p>
        </p:txBody>
      </p:sp>
    </p:spTree>
    <p:extLst>
      <p:ext uri="{BB962C8B-B14F-4D97-AF65-F5344CB8AC3E}">
        <p14:creationId xmlns:p14="http://schemas.microsoft.com/office/powerpoint/2010/main" val="30099801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41E4341-113C-2BE6-3EB5-D6DAFBC2FE52}"/>
              </a:ext>
            </a:extLst>
          </p:cNvPr>
          <p:cNvSpPr>
            <a:spLocks noGrp="1"/>
          </p:cNvSpPr>
          <p:nvPr>
            <p:ph type="sldNum" sz="quarter" idx="11"/>
          </p:nvPr>
        </p:nvSpPr>
        <p:spPr/>
        <p:txBody>
          <a:bodyPr/>
          <a:lstStyle/>
          <a:p>
            <a:fld id="{F0D23093-2AB0-F74C-B865-1A12A15B650E}" type="slidenum">
              <a:rPr lang="en-US" smtClean="0"/>
              <a:pPr/>
              <a:t>12</a:t>
            </a:fld>
            <a:endParaRPr lang="en-US"/>
          </a:p>
        </p:txBody>
      </p:sp>
      <p:sp>
        <p:nvSpPr>
          <p:cNvPr id="3" name="Title 2">
            <a:extLst>
              <a:ext uri="{FF2B5EF4-FFF2-40B4-BE49-F238E27FC236}">
                <a16:creationId xmlns:a16="http://schemas.microsoft.com/office/drawing/2014/main" id="{7587FD49-A29D-61A8-3CD7-63B4D4DB20C9}"/>
              </a:ext>
            </a:extLst>
          </p:cNvPr>
          <p:cNvSpPr>
            <a:spLocks noGrp="1"/>
          </p:cNvSpPr>
          <p:nvPr>
            <p:ph type="title"/>
          </p:nvPr>
        </p:nvSpPr>
        <p:spPr>
          <a:xfrm>
            <a:off x="609601" y="148581"/>
            <a:ext cx="11312105" cy="845837"/>
          </a:xfrm>
        </p:spPr>
        <p:txBody>
          <a:bodyPr/>
          <a:lstStyle/>
          <a:p>
            <a:r>
              <a:rPr lang="en-GB" dirty="0"/>
              <a:t>Objective and Assumptions</a:t>
            </a:r>
          </a:p>
        </p:txBody>
      </p:sp>
      <p:sp>
        <p:nvSpPr>
          <p:cNvPr id="4" name="TextBox 3">
            <a:extLst>
              <a:ext uri="{FF2B5EF4-FFF2-40B4-BE49-F238E27FC236}">
                <a16:creationId xmlns:a16="http://schemas.microsoft.com/office/drawing/2014/main" id="{AD86C5A6-6BDD-7B9D-91C3-0EA2F80B54B4}"/>
              </a:ext>
            </a:extLst>
          </p:cNvPr>
          <p:cNvSpPr txBox="1"/>
          <p:nvPr/>
        </p:nvSpPr>
        <p:spPr>
          <a:xfrm>
            <a:off x="370783" y="688264"/>
            <a:ext cx="11638881" cy="2852063"/>
          </a:xfrm>
          <a:prstGeom prst="rect">
            <a:avLst/>
          </a:prstGeom>
          <a:noFill/>
        </p:spPr>
        <p:txBody>
          <a:bodyPr wrap="square" rtlCol="0">
            <a:spAutoFit/>
          </a:bodyPr>
          <a:lstStyle/>
          <a:p>
            <a:endParaRPr lang="en-GB" sz="1600" b="1" dirty="0"/>
          </a:p>
          <a:p>
            <a:pPr marL="285750" indent="-285750">
              <a:buFont typeface="Arial" panose="020B0604020202020204" pitchFamily="34" charset="0"/>
              <a:buChar char="•"/>
            </a:pPr>
            <a:r>
              <a:rPr lang="en-GB" sz="1600" b="1" dirty="0"/>
              <a:t>Objective: </a:t>
            </a:r>
            <a:r>
              <a:rPr lang="en-GB" sz="1600" dirty="0"/>
              <a:t>calculate the average temperature of the night in the greenhouse. </a:t>
            </a:r>
            <a:endParaRPr lang="en-GB" sz="1600" b="1" dirty="0"/>
          </a:p>
          <a:p>
            <a:pPr lvl="1"/>
            <a:endParaRPr lang="en-GB" sz="1400" dirty="0">
              <a:effectLst/>
              <a:latin typeface="Calibri" panose="020F0502020204030204" pitchFamily="34" charset="0"/>
              <a:ea typeface="Times New Roman" panose="02020603050405020304" pitchFamily="18" charset="0"/>
            </a:endParaRPr>
          </a:p>
          <a:p>
            <a:pPr marL="285750" indent="-285750">
              <a:buFont typeface="Arial" panose="020B0604020202020204" pitchFamily="34" charset="0"/>
              <a:buChar char="•"/>
            </a:pPr>
            <a:r>
              <a:rPr lang="en-US" sz="1600" b="1" dirty="0">
                <a:effectLst/>
                <a:latin typeface="Calibri" panose="020F0502020204030204" pitchFamily="34" charset="0"/>
                <a:ea typeface="Calibri" panose="020F0502020204030204" pitchFamily="34" charset="0"/>
                <a:cs typeface="Times New Roman" panose="02020603050405020304" pitchFamily="18" charset="0"/>
              </a:rPr>
              <a:t>Data Assumptions: </a:t>
            </a:r>
          </a:p>
          <a:p>
            <a:pPr marL="742950" lvl="1" indent="-285750">
              <a:spcAft>
                <a:spcPts val="800"/>
              </a:spcAft>
              <a:buFont typeface="Arial" panose="020B0604020202020204" pitchFamily="34" charset="0"/>
              <a:buChar char="•"/>
            </a:pPr>
            <a:r>
              <a:rPr lang="en-US" sz="1400" dirty="0">
                <a:effectLst/>
                <a:latin typeface="Calibri" panose="020F0502020204030204" pitchFamily="34" charset="0"/>
                <a:ea typeface="Calibri" panose="020F0502020204030204" pitchFamily="34" charset="0"/>
                <a:cs typeface="Times New Roman" panose="02020603050405020304" pitchFamily="18" charset="0"/>
              </a:rPr>
              <a:t>Location: Ames, IA USA</a:t>
            </a:r>
          </a:p>
          <a:p>
            <a:pPr marL="742950" lvl="1" indent="-285750">
              <a:spcAft>
                <a:spcPts val="800"/>
              </a:spcAft>
              <a:buFont typeface="Arial" panose="020B0604020202020204" pitchFamily="34" charset="0"/>
              <a:buChar char="•"/>
            </a:pPr>
            <a:r>
              <a:rPr lang="en-US" sz="1400" dirty="0">
                <a:latin typeface="Calibri" panose="020F0502020204030204" pitchFamily="34" charset="0"/>
                <a:ea typeface="Calibri" panose="020F0502020204030204" pitchFamily="34" charset="0"/>
                <a:cs typeface="Times New Roman" panose="02020603050405020304" pitchFamily="18" charset="0"/>
              </a:rPr>
              <a:t>Time of the year: November </a:t>
            </a:r>
          </a:p>
          <a:p>
            <a:pPr marL="742950" lvl="1" indent="-285750">
              <a:spcAft>
                <a:spcPts val="800"/>
              </a:spcAft>
              <a:buFont typeface="Arial" panose="020B0604020202020204" pitchFamily="34" charset="0"/>
              <a:buChar char="•"/>
            </a:pPr>
            <a:r>
              <a:rPr lang="en-US" sz="1400" dirty="0">
                <a:latin typeface="Calibri" panose="020F0502020204030204" pitchFamily="34" charset="0"/>
                <a:ea typeface="Calibri" panose="020F0502020204030204" pitchFamily="34" charset="0"/>
                <a:cs typeface="Times New Roman" panose="02020603050405020304" pitchFamily="18" charset="0"/>
              </a:rPr>
              <a:t>Average Outside Temperature (Night-time):  -1 C</a:t>
            </a:r>
          </a:p>
          <a:p>
            <a:pPr marL="742950" lvl="1" indent="-285750">
              <a:spcAft>
                <a:spcPts val="800"/>
              </a:spcAft>
              <a:buFont typeface="Arial" panose="020B0604020202020204" pitchFamily="34" charset="0"/>
              <a:buChar char="•"/>
            </a:pPr>
            <a:r>
              <a:rPr lang="en-US" sz="1400" dirty="0">
                <a:latin typeface="Calibri" panose="020F0502020204030204" pitchFamily="34" charset="0"/>
                <a:ea typeface="Calibri" panose="020F0502020204030204" pitchFamily="34" charset="0"/>
                <a:cs typeface="Times New Roman" panose="02020603050405020304" pitchFamily="18" charset="0"/>
              </a:rPr>
              <a:t>Initial Air temperature in the greenhouse : 20 C (Slightly lower than average day temperature)</a:t>
            </a:r>
          </a:p>
          <a:p>
            <a:pPr marL="742950" lvl="1" indent="-285750">
              <a:spcAft>
                <a:spcPts val="800"/>
              </a:spcAft>
              <a:buFont typeface="Arial" panose="020B0604020202020204" pitchFamily="34" charset="0"/>
              <a:buChar char="•"/>
            </a:pPr>
            <a:r>
              <a:rPr lang="en-US" sz="1400" dirty="0">
                <a:latin typeface="Calibri" panose="020F0502020204030204" pitchFamily="34" charset="0"/>
                <a:ea typeface="Calibri" panose="020F0502020204030204" pitchFamily="34" charset="0"/>
                <a:cs typeface="Times New Roman" panose="02020603050405020304" pitchFamily="18" charset="0"/>
              </a:rPr>
              <a:t>Constant Ground temperature: 12 C, given by the average between 20 C of the day temperature and 4 C of the soil temperature (at 4 inches depth)</a:t>
            </a:r>
          </a:p>
          <a:p>
            <a:pPr marL="285750" indent="-285750">
              <a:buFont typeface="Arial" panose="020B0604020202020204" pitchFamily="34" charset="0"/>
              <a:buChar char="•"/>
            </a:pPr>
            <a:endParaRPr lang="en-GB" sz="1400" dirty="0">
              <a:effectLst/>
              <a:latin typeface="Calibri" panose="020F0502020204030204" pitchFamily="34" charset="0"/>
              <a:ea typeface="Calibri" panose="020F0502020204030204" pitchFamily="34" charset="0"/>
            </a:endParaRPr>
          </a:p>
        </p:txBody>
      </p:sp>
      <p:pic>
        <p:nvPicPr>
          <p:cNvPr id="7" name="Picture 6">
            <a:extLst>
              <a:ext uri="{FF2B5EF4-FFF2-40B4-BE49-F238E27FC236}">
                <a16:creationId xmlns:a16="http://schemas.microsoft.com/office/drawing/2014/main" id="{ADD17D13-1B36-EFF7-8304-EFF275025E6E}"/>
              </a:ext>
            </a:extLst>
          </p:cNvPr>
          <p:cNvPicPr>
            <a:picLocks noChangeAspect="1"/>
          </p:cNvPicPr>
          <p:nvPr/>
        </p:nvPicPr>
        <p:blipFill>
          <a:blip r:embed="rId2"/>
          <a:stretch>
            <a:fillRect/>
          </a:stretch>
        </p:blipFill>
        <p:spPr>
          <a:xfrm>
            <a:off x="6535443" y="3412672"/>
            <a:ext cx="3343344" cy="2226547"/>
          </a:xfrm>
          <a:prstGeom prst="rect">
            <a:avLst/>
          </a:prstGeom>
          <a:ln>
            <a:solidFill>
              <a:schemeClr val="tx1"/>
            </a:solidFill>
          </a:ln>
        </p:spPr>
      </p:pic>
      <p:sp>
        <p:nvSpPr>
          <p:cNvPr id="9" name="TextBox 8">
            <a:extLst>
              <a:ext uri="{FF2B5EF4-FFF2-40B4-BE49-F238E27FC236}">
                <a16:creationId xmlns:a16="http://schemas.microsoft.com/office/drawing/2014/main" id="{25BC752F-338C-B835-C6F6-1501CA438FBB}"/>
              </a:ext>
            </a:extLst>
          </p:cNvPr>
          <p:cNvSpPr txBox="1"/>
          <p:nvPr/>
        </p:nvSpPr>
        <p:spPr>
          <a:xfrm>
            <a:off x="2686051" y="5666015"/>
            <a:ext cx="2490106" cy="307777"/>
          </a:xfrm>
          <a:prstGeom prst="rect">
            <a:avLst/>
          </a:prstGeom>
          <a:noFill/>
        </p:spPr>
        <p:txBody>
          <a:bodyPr wrap="square" rtlCol="0">
            <a:spAutoFit/>
          </a:bodyPr>
          <a:lstStyle/>
          <a:p>
            <a:r>
              <a:rPr lang="en-GB" sz="1400" dirty="0"/>
              <a:t>Daytime temperature monitor</a:t>
            </a:r>
          </a:p>
        </p:txBody>
      </p:sp>
      <p:sp>
        <p:nvSpPr>
          <p:cNvPr id="10" name="TextBox 9">
            <a:extLst>
              <a:ext uri="{FF2B5EF4-FFF2-40B4-BE49-F238E27FC236}">
                <a16:creationId xmlns:a16="http://schemas.microsoft.com/office/drawing/2014/main" id="{799192FD-A0C0-A37F-0A28-9F5893B60CD4}"/>
              </a:ext>
            </a:extLst>
          </p:cNvPr>
          <p:cNvSpPr txBox="1"/>
          <p:nvPr/>
        </p:nvSpPr>
        <p:spPr>
          <a:xfrm>
            <a:off x="6398078" y="5687786"/>
            <a:ext cx="3782785" cy="307777"/>
          </a:xfrm>
          <a:prstGeom prst="rect">
            <a:avLst/>
          </a:prstGeom>
          <a:noFill/>
        </p:spPr>
        <p:txBody>
          <a:bodyPr wrap="square" rtlCol="0">
            <a:spAutoFit/>
          </a:bodyPr>
          <a:lstStyle/>
          <a:p>
            <a:r>
              <a:rPr lang="en-GB" sz="1400" dirty="0"/>
              <a:t>Average 4 inch Depth Soil Temperature in IOWA</a:t>
            </a:r>
          </a:p>
        </p:txBody>
      </p:sp>
      <p:pic>
        <p:nvPicPr>
          <p:cNvPr id="5" name="Picture 4">
            <a:extLst>
              <a:ext uri="{FF2B5EF4-FFF2-40B4-BE49-F238E27FC236}">
                <a16:creationId xmlns:a16="http://schemas.microsoft.com/office/drawing/2014/main" id="{82E8E3C8-30E7-344E-52D7-A768557959A5}"/>
              </a:ext>
            </a:extLst>
          </p:cNvPr>
          <p:cNvPicPr>
            <a:picLocks noChangeAspect="1"/>
          </p:cNvPicPr>
          <p:nvPr/>
        </p:nvPicPr>
        <p:blipFill>
          <a:blip r:embed="rId3"/>
          <a:stretch>
            <a:fillRect/>
          </a:stretch>
        </p:blipFill>
        <p:spPr>
          <a:xfrm>
            <a:off x="2627523" y="3406588"/>
            <a:ext cx="2736405" cy="2237312"/>
          </a:xfrm>
          <a:prstGeom prst="rect">
            <a:avLst/>
          </a:prstGeom>
        </p:spPr>
      </p:pic>
    </p:spTree>
    <p:extLst>
      <p:ext uri="{BB962C8B-B14F-4D97-AF65-F5344CB8AC3E}">
        <p14:creationId xmlns:p14="http://schemas.microsoft.com/office/powerpoint/2010/main" val="729351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437C8D7-CC7D-4261-40D9-0D4384A21EA1}"/>
              </a:ext>
            </a:extLst>
          </p:cNvPr>
          <p:cNvPicPr>
            <a:picLocks noChangeAspect="1"/>
          </p:cNvPicPr>
          <p:nvPr/>
        </p:nvPicPr>
        <p:blipFill>
          <a:blip r:embed="rId2"/>
          <a:stretch>
            <a:fillRect/>
          </a:stretch>
        </p:blipFill>
        <p:spPr>
          <a:xfrm>
            <a:off x="546100" y="1226329"/>
            <a:ext cx="4299431" cy="4247317"/>
          </a:xfrm>
          <a:prstGeom prst="rect">
            <a:avLst/>
          </a:prstGeom>
        </p:spPr>
      </p:pic>
      <p:sp>
        <p:nvSpPr>
          <p:cNvPr id="2" name="Slide Number Placeholder 1">
            <a:extLst>
              <a:ext uri="{FF2B5EF4-FFF2-40B4-BE49-F238E27FC236}">
                <a16:creationId xmlns:a16="http://schemas.microsoft.com/office/drawing/2014/main" id="{CBDCA238-E3CF-1940-810A-80135462FC3A}"/>
              </a:ext>
            </a:extLst>
          </p:cNvPr>
          <p:cNvSpPr>
            <a:spLocks noGrp="1"/>
          </p:cNvSpPr>
          <p:nvPr>
            <p:ph type="sldNum" sz="quarter" idx="11"/>
          </p:nvPr>
        </p:nvSpPr>
        <p:spPr/>
        <p:txBody>
          <a:bodyPr/>
          <a:lstStyle/>
          <a:p>
            <a:fld id="{F0D23093-2AB0-F74C-B865-1A12A15B650E}" type="slidenum">
              <a:rPr lang="en-US" smtClean="0"/>
              <a:pPr/>
              <a:t>13</a:t>
            </a:fld>
            <a:endParaRPr lang="en-US"/>
          </a:p>
        </p:txBody>
      </p:sp>
      <p:sp>
        <p:nvSpPr>
          <p:cNvPr id="3" name="Title 2">
            <a:extLst>
              <a:ext uri="{FF2B5EF4-FFF2-40B4-BE49-F238E27FC236}">
                <a16:creationId xmlns:a16="http://schemas.microsoft.com/office/drawing/2014/main" id="{A1A544F9-793F-DAA5-702C-E31A6C6B1F2A}"/>
              </a:ext>
            </a:extLst>
          </p:cNvPr>
          <p:cNvSpPr>
            <a:spLocks noGrp="1"/>
          </p:cNvSpPr>
          <p:nvPr>
            <p:ph type="title"/>
          </p:nvPr>
        </p:nvSpPr>
        <p:spPr/>
        <p:txBody>
          <a:bodyPr/>
          <a:lstStyle/>
          <a:p>
            <a:r>
              <a:rPr lang="en-GB" dirty="0"/>
              <a:t>Boundary Conditions Set up – Night Simulation</a:t>
            </a:r>
          </a:p>
        </p:txBody>
      </p:sp>
      <p:sp>
        <p:nvSpPr>
          <p:cNvPr id="6" name="TextBox 5">
            <a:extLst>
              <a:ext uri="{FF2B5EF4-FFF2-40B4-BE49-F238E27FC236}">
                <a16:creationId xmlns:a16="http://schemas.microsoft.com/office/drawing/2014/main" id="{ADB36C87-1905-85FF-1B42-F31AED71DA88}"/>
              </a:ext>
            </a:extLst>
          </p:cNvPr>
          <p:cNvSpPr txBox="1"/>
          <p:nvPr/>
        </p:nvSpPr>
        <p:spPr>
          <a:xfrm>
            <a:off x="5371484" y="1161092"/>
            <a:ext cx="6487064" cy="4247317"/>
          </a:xfrm>
          <a:prstGeom prst="rect">
            <a:avLst/>
          </a:prstGeom>
          <a:noFill/>
        </p:spPr>
        <p:txBody>
          <a:bodyPr wrap="square" rtlCol="0">
            <a:spAutoFit/>
          </a:bodyPr>
          <a:lstStyle/>
          <a:p>
            <a:pPr marL="285750" indent="-285750">
              <a:buFont typeface="Arial" panose="020B0604020202020204" pitchFamily="34" charset="0"/>
              <a:buChar char="•"/>
            </a:pPr>
            <a:r>
              <a:rPr lang="en-GB" dirty="0"/>
              <a:t>Plastic, Acrylic </a:t>
            </a:r>
            <a:r>
              <a:rPr lang="en-GB" b="1" dirty="0"/>
              <a:t>[Window Panels]</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Wood Pine, </a:t>
            </a:r>
            <a:r>
              <a:rPr lang="en-GB" b="1" dirty="0"/>
              <a:t>[Frame]</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Air (Gas) </a:t>
            </a:r>
            <a:r>
              <a:rPr lang="en-GB" b="1" dirty="0"/>
              <a:t>Fluid Inside the greenhouse</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Activate </a:t>
            </a:r>
            <a:r>
              <a:rPr lang="en-GB" b="1" dirty="0"/>
              <a:t>Gravity</a:t>
            </a:r>
            <a:r>
              <a:rPr lang="en-GB" dirty="0"/>
              <a:t> to simulate </a:t>
            </a:r>
            <a:r>
              <a:rPr lang="en-GB" b="1" dirty="0"/>
              <a:t>natural convection </a:t>
            </a:r>
            <a:r>
              <a:rPr lang="en-GB" dirty="0"/>
              <a:t>of Air in the greenhouse (-Y as per Global Axis)</a:t>
            </a:r>
          </a:p>
          <a:p>
            <a:pPr marL="285750" indent="-285750">
              <a:buFont typeface="Arial" panose="020B0604020202020204" pitchFamily="34" charset="0"/>
              <a:buChar char="•"/>
            </a:pPr>
            <a:endParaRPr lang="en-GB" b="1" dirty="0"/>
          </a:p>
          <a:p>
            <a:pPr marL="285750" indent="-285750">
              <a:buFont typeface="Arial" panose="020B0604020202020204" pitchFamily="34" charset="0"/>
              <a:buChar char="•"/>
            </a:pPr>
            <a:r>
              <a:rPr lang="en-GB" b="1" dirty="0"/>
              <a:t>Convection heat transfer </a:t>
            </a:r>
            <a:r>
              <a:rPr lang="en-GB" dirty="0"/>
              <a:t>on all external surfaces (Frame and Panels) with outside temperature of </a:t>
            </a:r>
            <a:r>
              <a:rPr lang="en-GB" b="1" dirty="0"/>
              <a:t>– 1 C</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Initial temperature of Air </a:t>
            </a:r>
          </a:p>
          <a:p>
            <a:pPr marL="285750" indent="-285750">
              <a:buFont typeface="Arial" panose="020B0604020202020204" pitchFamily="34" charset="0"/>
              <a:buChar char="•"/>
            </a:pPr>
            <a:endParaRPr lang="en-GB" b="1" dirty="0"/>
          </a:p>
          <a:p>
            <a:pPr marL="285750" indent="-285750">
              <a:buFont typeface="Arial" panose="020B0604020202020204" pitchFamily="34" charset="0"/>
              <a:buChar char="•"/>
            </a:pPr>
            <a:r>
              <a:rPr lang="en-GB" b="1" dirty="0"/>
              <a:t>Ground</a:t>
            </a:r>
            <a:r>
              <a:rPr lang="en-GB" dirty="0"/>
              <a:t> not moving at steady </a:t>
            </a:r>
            <a:r>
              <a:rPr lang="en-GB" b="1" dirty="0"/>
              <a:t>temperature of 12 C</a:t>
            </a:r>
          </a:p>
        </p:txBody>
      </p:sp>
      <p:sp>
        <p:nvSpPr>
          <p:cNvPr id="5" name="Rectangle 4">
            <a:extLst>
              <a:ext uri="{FF2B5EF4-FFF2-40B4-BE49-F238E27FC236}">
                <a16:creationId xmlns:a16="http://schemas.microsoft.com/office/drawing/2014/main" id="{03AA2F9C-B8D7-9A26-A73C-D2492514EAF1}"/>
              </a:ext>
            </a:extLst>
          </p:cNvPr>
          <p:cNvSpPr/>
          <p:nvPr/>
        </p:nvSpPr>
        <p:spPr>
          <a:xfrm>
            <a:off x="5503008" y="1161092"/>
            <a:ext cx="3375178" cy="378459"/>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F1E6607-9E3B-B3FE-5651-69CD0D0AFBF9}"/>
              </a:ext>
            </a:extLst>
          </p:cNvPr>
          <p:cNvSpPr/>
          <p:nvPr/>
        </p:nvSpPr>
        <p:spPr>
          <a:xfrm>
            <a:off x="5503008" y="1706225"/>
            <a:ext cx="2185416" cy="378459"/>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8C2EC393-2679-0282-25DC-095DC7CBDA41}"/>
              </a:ext>
            </a:extLst>
          </p:cNvPr>
          <p:cNvSpPr/>
          <p:nvPr/>
        </p:nvSpPr>
        <p:spPr>
          <a:xfrm>
            <a:off x="5503005" y="2251358"/>
            <a:ext cx="3808945" cy="378459"/>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1E2233D2-B859-1529-6B0A-78F6C7D686A1}"/>
              </a:ext>
            </a:extLst>
          </p:cNvPr>
          <p:cNvSpPr/>
          <p:nvPr/>
        </p:nvSpPr>
        <p:spPr>
          <a:xfrm>
            <a:off x="5503006" y="2798186"/>
            <a:ext cx="5861680" cy="630814"/>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A27F298F-862B-84A8-EC42-D8CEF129018F}"/>
              </a:ext>
            </a:extLst>
          </p:cNvPr>
          <p:cNvSpPr/>
          <p:nvPr/>
        </p:nvSpPr>
        <p:spPr>
          <a:xfrm>
            <a:off x="5503006" y="3636097"/>
            <a:ext cx="5926994" cy="630814"/>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6F6301B-4A2A-B770-113A-7F338C1B10EB}"/>
              </a:ext>
            </a:extLst>
          </p:cNvPr>
          <p:cNvSpPr/>
          <p:nvPr/>
        </p:nvSpPr>
        <p:spPr>
          <a:xfrm>
            <a:off x="5503005" y="4397529"/>
            <a:ext cx="2717263" cy="426398"/>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42587FFD-658B-FA4F-9E61-422B09794512}"/>
              </a:ext>
            </a:extLst>
          </p:cNvPr>
          <p:cNvSpPr/>
          <p:nvPr/>
        </p:nvSpPr>
        <p:spPr>
          <a:xfrm>
            <a:off x="5503006" y="4990601"/>
            <a:ext cx="5003263" cy="426398"/>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3E9F2BC0-E270-8610-D5E6-CE644A6716BF}"/>
              </a:ext>
            </a:extLst>
          </p:cNvPr>
          <p:cNvSpPr/>
          <p:nvPr/>
        </p:nvSpPr>
        <p:spPr>
          <a:xfrm>
            <a:off x="2920482" y="1832188"/>
            <a:ext cx="164564" cy="1645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2D9CE250-601C-FD24-7449-E2747056D1B7}"/>
              </a:ext>
            </a:extLst>
          </p:cNvPr>
          <p:cNvSpPr/>
          <p:nvPr/>
        </p:nvSpPr>
        <p:spPr>
          <a:xfrm>
            <a:off x="2299582" y="2141083"/>
            <a:ext cx="164564" cy="1645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29A85133-9D2A-770F-5C21-AB31BE3F24B6}"/>
              </a:ext>
            </a:extLst>
          </p:cNvPr>
          <p:cNvSpPr/>
          <p:nvPr/>
        </p:nvSpPr>
        <p:spPr>
          <a:xfrm>
            <a:off x="2105609" y="2372994"/>
            <a:ext cx="164564" cy="1645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DD0779C9-C0B7-3C36-EBF7-71A11CEB21C9}"/>
              </a:ext>
            </a:extLst>
          </p:cNvPr>
          <p:cNvSpPr/>
          <p:nvPr/>
        </p:nvSpPr>
        <p:spPr>
          <a:xfrm>
            <a:off x="2654086" y="2697242"/>
            <a:ext cx="164564" cy="1645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6F6D03EF-36F2-91DC-6E57-1868C55BC53F}"/>
              </a:ext>
            </a:extLst>
          </p:cNvPr>
          <p:cNvSpPr/>
          <p:nvPr/>
        </p:nvSpPr>
        <p:spPr>
          <a:xfrm>
            <a:off x="4420682" y="3255105"/>
            <a:ext cx="164564" cy="1645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17A64A5F-0812-8F82-DF51-62F6D612EEE1}"/>
              </a:ext>
            </a:extLst>
          </p:cNvPr>
          <p:cNvSpPr/>
          <p:nvPr/>
        </p:nvSpPr>
        <p:spPr>
          <a:xfrm>
            <a:off x="3733327" y="3822872"/>
            <a:ext cx="164564" cy="1645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BDFCE7A-2421-94F9-35C4-FC68EF629C82}"/>
              </a:ext>
            </a:extLst>
          </p:cNvPr>
          <p:cNvSpPr/>
          <p:nvPr/>
        </p:nvSpPr>
        <p:spPr>
          <a:xfrm>
            <a:off x="3520720" y="4065023"/>
            <a:ext cx="164564" cy="1645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a:extLst>
              <a:ext uri="{FF2B5EF4-FFF2-40B4-BE49-F238E27FC236}">
                <a16:creationId xmlns:a16="http://schemas.microsoft.com/office/drawing/2014/main" id="{8B6AFEAB-173D-3DE2-726E-2038C90A5A9B}"/>
              </a:ext>
            </a:extLst>
          </p:cNvPr>
          <p:cNvCxnSpPr/>
          <p:nvPr/>
        </p:nvCxnSpPr>
        <p:spPr>
          <a:xfrm>
            <a:off x="3085046" y="1914470"/>
            <a:ext cx="500238" cy="0"/>
          </a:xfrm>
          <a:prstGeom prst="line">
            <a:avLst/>
          </a:prstGeom>
          <a:ln w="57150">
            <a:solidFill>
              <a:srgbClr val="FFB71B"/>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7F83235F-3232-CA16-0A7E-118AB98EC19D}"/>
              </a:ext>
            </a:extLst>
          </p:cNvPr>
          <p:cNvCxnSpPr/>
          <p:nvPr/>
        </p:nvCxnSpPr>
        <p:spPr>
          <a:xfrm flipV="1">
            <a:off x="3585284" y="1350321"/>
            <a:ext cx="0" cy="564149"/>
          </a:xfrm>
          <a:prstGeom prst="line">
            <a:avLst/>
          </a:prstGeom>
          <a:ln w="57150">
            <a:solidFill>
              <a:srgbClr val="FFB71B"/>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5E84F855-9C6B-8528-BD56-23EB9A128781}"/>
              </a:ext>
            </a:extLst>
          </p:cNvPr>
          <p:cNvCxnSpPr>
            <a:cxnSpLocks/>
            <a:stCxn id="5" idx="1"/>
          </p:cNvCxnSpPr>
          <p:nvPr/>
        </p:nvCxnSpPr>
        <p:spPr>
          <a:xfrm flipH="1" flipV="1">
            <a:off x="3585284" y="1350321"/>
            <a:ext cx="1917724" cy="1"/>
          </a:xfrm>
          <a:prstGeom prst="line">
            <a:avLst/>
          </a:prstGeom>
          <a:ln w="57150">
            <a:solidFill>
              <a:srgbClr val="FFB71B"/>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F09D2399-ECB2-1B67-EAB0-0CDD300D8CE1}"/>
              </a:ext>
            </a:extLst>
          </p:cNvPr>
          <p:cNvCxnSpPr>
            <a:cxnSpLocks/>
          </p:cNvCxnSpPr>
          <p:nvPr/>
        </p:nvCxnSpPr>
        <p:spPr>
          <a:xfrm>
            <a:off x="2464146" y="2228663"/>
            <a:ext cx="1433745" cy="0"/>
          </a:xfrm>
          <a:prstGeom prst="line">
            <a:avLst/>
          </a:prstGeom>
          <a:ln w="57150">
            <a:solidFill>
              <a:srgbClr val="FFB71B"/>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C5C02266-8321-3DF3-951A-72BF0A287185}"/>
              </a:ext>
            </a:extLst>
          </p:cNvPr>
          <p:cNvCxnSpPr>
            <a:cxnSpLocks/>
          </p:cNvCxnSpPr>
          <p:nvPr/>
        </p:nvCxnSpPr>
        <p:spPr>
          <a:xfrm flipV="1">
            <a:off x="3897891" y="1895454"/>
            <a:ext cx="0" cy="320928"/>
          </a:xfrm>
          <a:prstGeom prst="line">
            <a:avLst/>
          </a:prstGeom>
          <a:ln w="57150">
            <a:solidFill>
              <a:srgbClr val="FFB71B"/>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B7C1F879-9CB7-38A4-7BB2-96C9959CB8CC}"/>
              </a:ext>
            </a:extLst>
          </p:cNvPr>
          <p:cNvCxnSpPr>
            <a:cxnSpLocks/>
          </p:cNvCxnSpPr>
          <p:nvPr/>
        </p:nvCxnSpPr>
        <p:spPr>
          <a:xfrm flipH="1">
            <a:off x="3897891" y="1914470"/>
            <a:ext cx="1605115" cy="0"/>
          </a:xfrm>
          <a:prstGeom prst="line">
            <a:avLst/>
          </a:prstGeom>
          <a:ln w="57150">
            <a:solidFill>
              <a:srgbClr val="FFB71B"/>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35D7E1AB-E3CF-1A5C-AE9C-309506DE2488}"/>
              </a:ext>
            </a:extLst>
          </p:cNvPr>
          <p:cNvCxnSpPr>
            <a:cxnSpLocks/>
          </p:cNvCxnSpPr>
          <p:nvPr/>
        </p:nvCxnSpPr>
        <p:spPr>
          <a:xfrm flipH="1">
            <a:off x="2270173" y="2440587"/>
            <a:ext cx="3232833" cy="0"/>
          </a:xfrm>
          <a:prstGeom prst="line">
            <a:avLst/>
          </a:prstGeom>
          <a:ln w="57150">
            <a:solidFill>
              <a:srgbClr val="FFB71B"/>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4BBE4053-F682-A044-2627-57E21C2C1061}"/>
              </a:ext>
            </a:extLst>
          </p:cNvPr>
          <p:cNvCxnSpPr>
            <a:cxnSpLocks/>
          </p:cNvCxnSpPr>
          <p:nvPr/>
        </p:nvCxnSpPr>
        <p:spPr>
          <a:xfrm flipH="1">
            <a:off x="3244358" y="3094009"/>
            <a:ext cx="2258648" cy="0"/>
          </a:xfrm>
          <a:prstGeom prst="line">
            <a:avLst/>
          </a:prstGeom>
          <a:ln w="57150">
            <a:solidFill>
              <a:srgbClr val="FFB71B"/>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F461BEBF-617C-44DA-44F8-2A7BA134AD7A}"/>
              </a:ext>
            </a:extLst>
          </p:cNvPr>
          <p:cNvCxnSpPr/>
          <p:nvPr/>
        </p:nvCxnSpPr>
        <p:spPr>
          <a:xfrm>
            <a:off x="2752645" y="2788855"/>
            <a:ext cx="500238" cy="0"/>
          </a:xfrm>
          <a:prstGeom prst="line">
            <a:avLst/>
          </a:prstGeom>
          <a:ln w="57150">
            <a:solidFill>
              <a:srgbClr val="FFB71B"/>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5271D0F4-6B29-BA10-43B3-AE1BA2839631}"/>
              </a:ext>
            </a:extLst>
          </p:cNvPr>
          <p:cNvCxnSpPr>
            <a:cxnSpLocks/>
          </p:cNvCxnSpPr>
          <p:nvPr/>
        </p:nvCxnSpPr>
        <p:spPr>
          <a:xfrm flipV="1">
            <a:off x="3244358" y="2773081"/>
            <a:ext cx="0" cy="320928"/>
          </a:xfrm>
          <a:prstGeom prst="line">
            <a:avLst/>
          </a:prstGeom>
          <a:ln w="57150">
            <a:solidFill>
              <a:srgbClr val="FFB71B"/>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A7FA61E0-67EA-1797-BD74-FCD36F0287CF}"/>
              </a:ext>
            </a:extLst>
          </p:cNvPr>
          <p:cNvCxnSpPr>
            <a:cxnSpLocks/>
            <a:endCxn id="13" idx="3"/>
          </p:cNvCxnSpPr>
          <p:nvPr/>
        </p:nvCxnSpPr>
        <p:spPr>
          <a:xfrm>
            <a:off x="4544146" y="3349987"/>
            <a:ext cx="301385" cy="1"/>
          </a:xfrm>
          <a:prstGeom prst="line">
            <a:avLst/>
          </a:prstGeom>
          <a:ln w="38100">
            <a:solidFill>
              <a:srgbClr val="FFB71B"/>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B27B6FCE-3DB6-1D58-AEFE-43CD670395E1}"/>
              </a:ext>
            </a:extLst>
          </p:cNvPr>
          <p:cNvCxnSpPr>
            <a:cxnSpLocks/>
          </p:cNvCxnSpPr>
          <p:nvPr/>
        </p:nvCxnSpPr>
        <p:spPr>
          <a:xfrm flipV="1">
            <a:off x="4845531" y="3349987"/>
            <a:ext cx="0" cy="596991"/>
          </a:xfrm>
          <a:prstGeom prst="line">
            <a:avLst/>
          </a:prstGeom>
          <a:ln w="57150">
            <a:solidFill>
              <a:srgbClr val="FFB71B"/>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FCC45FB8-BE38-1813-76E8-6B55D8842F56}"/>
              </a:ext>
            </a:extLst>
          </p:cNvPr>
          <p:cNvCxnSpPr>
            <a:cxnSpLocks/>
          </p:cNvCxnSpPr>
          <p:nvPr/>
        </p:nvCxnSpPr>
        <p:spPr>
          <a:xfrm flipH="1">
            <a:off x="4845531" y="3946978"/>
            <a:ext cx="657475" cy="0"/>
          </a:xfrm>
          <a:prstGeom prst="line">
            <a:avLst/>
          </a:prstGeom>
          <a:ln w="57150">
            <a:solidFill>
              <a:srgbClr val="FFB71B"/>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E644EC1C-2A89-603F-1486-6FC30408EF4C}"/>
              </a:ext>
            </a:extLst>
          </p:cNvPr>
          <p:cNvCxnSpPr>
            <a:cxnSpLocks/>
          </p:cNvCxnSpPr>
          <p:nvPr/>
        </p:nvCxnSpPr>
        <p:spPr>
          <a:xfrm flipH="1">
            <a:off x="4544145" y="4625131"/>
            <a:ext cx="958860" cy="0"/>
          </a:xfrm>
          <a:prstGeom prst="line">
            <a:avLst/>
          </a:prstGeom>
          <a:ln w="57150">
            <a:solidFill>
              <a:srgbClr val="FFB71B"/>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F1EFA038-CDD3-9E45-C927-BE9D93FE9FA7}"/>
              </a:ext>
            </a:extLst>
          </p:cNvPr>
          <p:cNvCxnSpPr>
            <a:cxnSpLocks/>
          </p:cNvCxnSpPr>
          <p:nvPr/>
        </p:nvCxnSpPr>
        <p:spPr>
          <a:xfrm flipV="1">
            <a:off x="4544146" y="3905154"/>
            <a:ext cx="0" cy="698077"/>
          </a:xfrm>
          <a:prstGeom prst="line">
            <a:avLst/>
          </a:prstGeom>
          <a:ln w="57150">
            <a:solidFill>
              <a:srgbClr val="FFB71B"/>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F97B610B-22A8-BFEA-304D-C56221D9509D}"/>
              </a:ext>
            </a:extLst>
          </p:cNvPr>
          <p:cNvCxnSpPr>
            <a:cxnSpLocks/>
          </p:cNvCxnSpPr>
          <p:nvPr/>
        </p:nvCxnSpPr>
        <p:spPr>
          <a:xfrm>
            <a:off x="3897891" y="3908561"/>
            <a:ext cx="646255" cy="0"/>
          </a:xfrm>
          <a:prstGeom prst="line">
            <a:avLst/>
          </a:prstGeom>
          <a:ln w="57150">
            <a:solidFill>
              <a:srgbClr val="FFB71B"/>
            </a:solidFil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4F294222-4A8D-28EE-A4C2-035B3CCDF2E8}"/>
              </a:ext>
            </a:extLst>
          </p:cNvPr>
          <p:cNvCxnSpPr>
            <a:cxnSpLocks/>
          </p:cNvCxnSpPr>
          <p:nvPr/>
        </p:nvCxnSpPr>
        <p:spPr>
          <a:xfrm flipH="1">
            <a:off x="4221018" y="5203800"/>
            <a:ext cx="1281987" cy="0"/>
          </a:xfrm>
          <a:prstGeom prst="line">
            <a:avLst/>
          </a:prstGeom>
          <a:ln w="57150">
            <a:solidFill>
              <a:srgbClr val="FFB71B"/>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7B590AC2-F867-1449-E903-8A2FCD37F11F}"/>
              </a:ext>
            </a:extLst>
          </p:cNvPr>
          <p:cNvCxnSpPr>
            <a:cxnSpLocks/>
          </p:cNvCxnSpPr>
          <p:nvPr/>
        </p:nvCxnSpPr>
        <p:spPr>
          <a:xfrm flipV="1">
            <a:off x="4224266" y="4147305"/>
            <a:ext cx="0" cy="1056495"/>
          </a:xfrm>
          <a:prstGeom prst="line">
            <a:avLst/>
          </a:prstGeom>
          <a:ln w="57150">
            <a:solidFill>
              <a:srgbClr val="FFB71B"/>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C41FB4E1-190A-2E74-7714-3F850ADC5E2E}"/>
              </a:ext>
            </a:extLst>
          </p:cNvPr>
          <p:cNvCxnSpPr>
            <a:cxnSpLocks/>
          </p:cNvCxnSpPr>
          <p:nvPr/>
        </p:nvCxnSpPr>
        <p:spPr>
          <a:xfrm>
            <a:off x="3667566" y="4147305"/>
            <a:ext cx="553452" cy="0"/>
          </a:xfrm>
          <a:prstGeom prst="line">
            <a:avLst/>
          </a:prstGeom>
          <a:ln w="57150">
            <a:solidFill>
              <a:srgbClr val="FFB71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97246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52B20F4-AC61-34B9-7F0C-23EE4166DFA5}"/>
              </a:ext>
            </a:extLst>
          </p:cNvPr>
          <p:cNvSpPr>
            <a:spLocks noGrp="1"/>
          </p:cNvSpPr>
          <p:nvPr>
            <p:ph type="sldNum" sz="quarter" idx="11"/>
          </p:nvPr>
        </p:nvSpPr>
        <p:spPr/>
        <p:txBody>
          <a:bodyPr/>
          <a:lstStyle/>
          <a:p>
            <a:fld id="{F0D23093-2AB0-F74C-B865-1A12A15B650E}" type="slidenum">
              <a:rPr lang="en-US" smtClean="0"/>
              <a:pPr/>
              <a:t>14</a:t>
            </a:fld>
            <a:endParaRPr lang="en-US"/>
          </a:p>
        </p:txBody>
      </p:sp>
      <p:sp>
        <p:nvSpPr>
          <p:cNvPr id="3" name="Title 2">
            <a:extLst>
              <a:ext uri="{FF2B5EF4-FFF2-40B4-BE49-F238E27FC236}">
                <a16:creationId xmlns:a16="http://schemas.microsoft.com/office/drawing/2014/main" id="{99014DBA-0BB2-9D3D-E1E6-34E96941C5D9}"/>
              </a:ext>
            </a:extLst>
          </p:cNvPr>
          <p:cNvSpPr>
            <a:spLocks noGrp="1"/>
          </p:cNvSpPr>
          <p:nvPr>
            <p:ph type="title"/>
          </p:nvPr>
        </p:nvSpPr>
        <p:spPr/>
        <p:txBody>
          <a:bodyPr/>
          <a:lstStyle/>
          <a:p>
            <a:r>
              <a:rPr lang="en-GB" dirty="0"/>
              <a:t>Video of the Set up</a:t>
            </a:r>
          </a:p>
        </p:txBody>
      </p:sp>
      <p:pic>
        <p:nvPicPr>
          <p:cNvPr id="4" name="night_Simulatio_video">
            <a:hlinkClick r:id="" action="ppaction://media"/>
            <a:extLst>
              <a:ext uri="{FF2B5EF4-FFF2-40B4-BE49-F238E27FC236}">
                <a16:creationId xmlns:a16="http://schemas.microsoft.com/office/drawing/2014/main" id="{19E73E52-766F-2608-6EDF-EACA974178E0}"/>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730826" y="880721"/>
            <a:ext cx="8666845" cy="4875100"/>
          </a:xfrm>
          <a:prstGeom prst="rect">
            <a:avLst/>
          </a:prstGeom>
        </p:spPr>
      </p:pic>
    </p:spTree>
    <p:extLst>
      <p:ext uri="{BB962C8B-B14F-4D97-AF65-F5344CB8AC3E}">
        <p14:creationId xmlns:p14="http://schemas.microsoft.com/office/powerpoint/2010/main" val="577581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6033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21C5608-69AD-087B-8409-7167899D5A89}"/>
              </a:ext>
            </a:extLst>
          </p:cNvPr>
          <p:cNvSpPr>
            <a:spLocks noGrp="1"/>
          </p:cNvSpPr>
          <p:nvPr>
            <p:ph type="sldNum" sz="quarter" idx="11"/>
          </p:nvPr>
        </p:nvSpPr>
        <p:spPr/>
        <p:txBody>
          <a:bodyPr/>
          <a:lstStyle/>
          <a:p>
            <a:fld id="{F0D23093-2AB0-F74C-B865-1A12A15B650E}" type="slidenum">
              <a:rPr lang="en-US" smtClean="0"/>
              <a:pPr/>
              <a:t>15</a:t>
            </a:fld>
            <a:endParaRPr lang="en-US"/>
          </a:p>
        </p:txBody>
      </p:sp>
      <p:sp>
        <p:nvSpPr>
          <p:cNvPr id="4" name="Title 2">
            <a:extLst>
              <a:ext uri="{FF2B5EF4-FFF2-40B4-BE49-F238E27FC236}">
                <a16:creationId xmlns:a16="http://schemas.microsoft.com/office/drawing/2014/main" id="{21B2B5D3-2256-6A30-3B78-25E2658FABE6}"/>
              </a:ext>
            </a:extLst>
          </p:cNvPr>
          <p:cNvSpPr>
            <a:spLocks noGrp="1"/>
          </p:cNvSpPr>
          <p:nvPr>
            <p:ph type="title"/>
          </p:nvPr>
        </p:nvSpPr>
        <p:spPr>
          <a:xfrm>
            <a:off x="609600" y="149225"/>
            <a:ext cx="10972800" cy="844550"/>
          </a:xfrm>
        </p:spPr>
        <p:txBody>
          <a:bodyPr/>
          <a:lstStyle/>
          <a:p>
            <a:r>
              <a:rPr lang="en-GB" dirty="0"/>
              <a:t>Night Simulation Results </a:t>
            </a:r>
          </a:p>
        </p:txBody>
      </p:sp>
      <p:pic>
        <p:nvPicPr>
          <p:cNvPr id="5" name="Picture 4">
            <a:extLst>
              <a:ext uri="{FF2B5EF4-FFF2-40B4-BE49-F238E27FC236}">
                <a16:creationId xmlns:a16="http://schemas.microsoft.com/office/drawing/2014/main" id="{E01F1374-9517-A67A-5E15-D452111EDD4C}"/>
              </a:ext>
            </a:extLst>
          </p:cNvPr>
          <p:cNvPicPr>
            <a:picLocks noChangeAspect="1"/>
          </p:cNvPicPr>
          <p:nvPr/>
        </p:nvPicPr>
        <p:blipFill>
          <a:blip r:embed="rId2"/>
          <a:stretch>
            <a:fillRect/>
          </a:stretch>
        </p:blipFill>
        <p:spPr>
          <a:xfrm>
            <a:off x="8229598" y="3272302"/>
            <a:ext cx="2270559" cy="1883615"/>
          </a:xfrm>
          <a:prstGeom prst="rect">
            <a:avLst/>
          </a:prstGeom>
        </p:spPr>
      </p:pic>
      <p:sp>
        <p:nvSpPr>
          <p:cNvPr id="7" name="TextBox 6">
            <a:extLst>
              <a:ext uri="{FF2B5EF4-FFF2-40B4-BE49-F238E27FC236}">
                <a16:creationId xmlns:a16="http://schemas.microsoft.com/office/drawing/2014/main" id="{8BD6530C-9023-9D5C-C236-05A7C9C0A920}"/>
              </a:ext>
            </a:extLst>
          </p:cNvPr>
          <p:cNvSpPr txBox="1"/>
          <p:nvPr/>
        </p:nvSpPr>
        <p:spPr>
          <a:xfrm>
            <a:off x="7045778" y="5249636"/>
            <a:ext cx="4278086" cy="738664"/>
          </a:xfrm>
          <a:prstGeom prst="rect">
            <a:avLst/>
          </a:prstGeom>
          <a:noFill/>
        </p:spPr>
        <p:txBody>
          <a:bodyPr wrap="square" rtlCol="0">
            <a:spAutoFit/>
          </a:bodyPr>
          <a:lstStyle/>
          <a:p>
            <a:pPr algn="ctr"/>
            <a:r>
              <a:rPr lang="en-GB" dirty="0"/>
              <a:t>The average temperature reached during the night is 4.35 </a:t>
            </a:r>
            <a:r>
              <a:rPr lang="en-GB" sz="2400" dirty="0">
                <a:latin typeface="Calibri" panose="020F0502020204030204" pitchFamily="34" charset="0"/>
                <a:cs typeface="Calibri" panose="020F0502020204030204" pitchFamily="34" charset="0"/>
              </a:rPr>
              <a:t>◦</a:t>
            </a:r>
            <a:r>
              <a:rPr lang="en-GB" dirty="0"/>
              <a:t>C</a:t>
            </a:r>
          </a:p>
        </p:txBody>
      </p:sp>
      <p:pic>
        <p:nvPicPr>
          <p:cNvPr id="12" name="Picture 11">
            <a:extLst>
              <a:ext uri="{FF2B5EF4-FFF2-40B4-BE49-F238E27FC236}">
                <a16:creationId xmlns:a16="http://schemas.microsoft.com/office/drawing/2014/main" id="{CEADED3E-7C20-5C76-5D07-652BAA460BFF}"/>
              </a:ext>
            </a:extLst>
          </p:cNvPr>
          <p:cNvPicPr>
            <a:picLocks noChangeAspect="1"/>
          </p:cNvPicPr>
          <p:nvPr/>
        </p:nvPicPr>
        <p:blipFill>
          <a:blip r:embed="rId3"/>
          <a:stretch>
            <a:fillRect/>
          </a:stretch>
        </p:blipFill>
        <p:spPr>
          <a:xfrm>
            <a:off x="734786" y="752855"/>
            <a:ext cx="5118269" cy="2684636"/>
          </a:xfrm>
          <a:prstGeom prst="rect">
            <a:avLst/>
          </a:prstGeom>
        </p:spPr>
      </p:pic>
      <p:pic>
        <p:nvPicPr>
          <p:cNvPr id="14" name="Picture 13">
            <a:extLst>
              <a:ext uri="{FF2B5EF4-FFF2-40B4-BE49-F238E27FC236}">
                <a16:creationId xmlns:a16="http://schemas.microsoft.com/office/drawing/2014/main" id="{3E609FFB-F2C2-D592-D6CF-3C9398C92EA5}"/>
              </a:ext>
            </a:extLst>
          </p:cNvPr>
          <p:cNvPicPr>
            <a:picLocks noChangeAspect="1"/>
          </p:cNvPicPr>
          <p:nvPr/>
        </p:nvPicPr>
        <p:blipFill>
          <a:blip r:embed="rId4"/>
          <a:stretch>
            <a:fillRect/>
          </a:stretch>
        </p:blipFill>
        <p:spPr>
          <a:xfrm>
            <a:off x="726620" y="3507829"/>
            <a:ext cx="5108725" cy="2623549"/>
          </a:xfrm>
          <a:prstGeom prst="rect">
            <a:avLst/>
          </a:prstGeom>
        </p:spPr>
      </p:pic>
      <p:pic>
        <p:nvPicPr>
          <p:cNvPr id="16" name="Picture 15">
            <a:extLst>
              <a:ext uri="{FF2B5EF4-FFF2-40B4-BE49-F238E27FC236}">
                <a16:creationId xmlns:a16="http://schemas.microsoft.com/office/drawing/2014/main" id="{D5AE9C6D-0F53-B82A-B015-77854F3A67B2}"/>
              </a:ext>
            </a:extLst>
          </p:cNvPr>
          <p:cNvPicPr>
            <a:picLocks noChangeAspect="1"/>
          </p:cNvPicPr>
          <p:nvPr/>
        </p:nvPicPr>
        <p:blipFill>
          <a:blip r:embed="rId5"/>
          <a:stretch>
            <a:fillRect/>
          </a:stretch>
        </p:blipFill>
        <p:spPr>
          <a:xfrm>
            <a:off x="6327322" y="736452"/>
            <a:ext cx="3677204" cy="2384025"/>
          </a:xfrm>
          <a:prstGeom prst="rect">
            <a:avLst/>
          </a:prstGeom>
        </p:spPr>
      </p:pic>
      <p:pic>
        <p:nvPicPr>
          <p:cNvPr id="18" name="Picture 17">
            <a:extLst>
              <a:ext uri="{FF2B5EF4-FFF2-40B4-BE49-F238E27FC236}">
                <a16:creationId xmlns:a16="http://schemas.microsoft.com/office/drawing/2014/main" id="{225AC0D2-5E28-63B1-985C-4A380D4E2F23}"/>
              </a:ext>
            </a:extLst>
          </p:cNvPr>
          <p:cNvPicPr>
            <a:picLocks noChangeAspect="1"/>
          </p:cNvPicPr>
          <p:nvPr/>
        </p:nvPicPr>
        <p:blipFill>
          <a:blip r:embed="rId6"/>
          <a:stretch>
            <a:fillRect/>
          </a:stretch>
        </p:blipFill>
        <p:spPr>
          <a:xfrm>
            <a:off x="10072533" y="738569"/>
            <a:ext cx="1223954" cy="2363860"/>
          </a:xfrm>
          <a:prstGeom prst="rect">
            <a:avLst/>
          </a:prstGeom>
        </p:spPr>
      </p:pic>
    </p:spTree>
    <p:extLst>
      <p:ext uri="{BB962C8B-B14F-4D97-AF65-F5344CB8AC3E}">
        <p14:creationId xmlns:p14="http://schemas.microsoft.com/office/powerpoint/2010/main" val="12745149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7EE23FE-3B45-CA0A-4871-93A88544BC78}"/>
              </a:ext>
            </a:extLst>
          </p:cNvPr>
          <p:cNvSpPr>
            <a:spLocks noGrp="1"/>
          </p:cNvSpPr>
          <p:nvPr>
            <p:ph type="body" sz="quarter" idx="4294967295"/>
          </p:nvPr>
        </p:nvSpPr>
        <p:spPr>
          <a:xfrm>
            <a:off x="838200" y="1905000"/>
            <a:ext cx="5394325" cy="1449388"/>
          </a:xfrm>
        </p:spPr>
        <p:txBody>
          <a:bodyPr>
            <a:normAutofit/>
          </a:bodyPr>
          <a:lstStyle/>
          <a:p>
            <a:pPr marL="0" indent="0">
              <a:buNone/>
            </a:pPr>
            <a:r>
              <a:rPr lang="en-GB" sz="4800" b="1" dirty="0"/>
              <a:t>Adding Heating during the night</a:t>
            </a:r>
          </a:p>
        </p:txBody>
      </p:sp>
    </p:spTree>
    <p:extLst>
      <p:ext uri="{BB962C8B-B14F-4D97-AF65-F5344CB8AC3E}">
        <p14:creationId xmlns:p14="http://schemas.microsoft.com/office/powerpoint/2010/main" val="39039507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7D248C9-E405-284A-5950-7DB1B2CEB977}"/>
              </a:ext>
            </a:extLst>
          </p:cNvPr>
          <p:cNvSpPr>
            <a:spLocks noGrp="1"/>
          </p:cNvSpPr>
          <p:nvPr>
            <p:ph type="sldNum" sz="quarter" idx="11"/>
          </p:nvPr>
        </p:nvSpPr>
        <p:spPr/>
        <p:txBody>
          <a:bodyPr/>
          <a:lstStyle/>
          <a:p>
            <a:fld id="{F0D23093-2AB0-F74C-B865-1A12A15B650E}" type="slidenum">
              <a:rPr lang="en-US" smtClean="0"/>
              <a:pPr/>
              <a:t>17</a:t>
            </a:fld>
            <a:endParaRPr lang="en-US"/>
          </a:p>
        </p:txBody>
      </p:sp>
      <p:sp>
        <p:nvSpPr>
          <p:cNvPr id="4" name="Title 2">
            <a:extLst>
              <a:ext uri="{FF2B5EF4-FFF2-40B4-BE49-F238E27FC236}">
                <a16:creationId xmlns:a16="http://schemas.microsoft.com/office/drawing/2014/main" id="{2944F263-0194-7838-F4F8-B7E68FE8A072}"/>
              </a:ext>
            </a:extLst>
          </p:cNvPr>
          <p:cNvSpPr txBox="1">
            <a:spLocks/>
          </p:cNvSpPr>
          <p:nvPr/>
        </p:nvSpPr>
        <p:spPr>
          <a:xfrm>
            <a:off x="609601" y="148581"/>
            <a:ext cx="11312105"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GB" dirty="0"/>
              <a:t>Introduction, Objective and Assumptions</a:t>
            </a:r>
          </a:p>
        </p:txBody>
      </p:sp>
      <p:sp>
        <p:nvSpPr>
          <p:cNvPr id="5" name="TextBox 4">
            <a:extLst>
              <a:ext uri="{FF2B5EF4-FFF2-40B4-BE49-F238E27FC236}">
                <a16:creationId xmlns:a16="http://schemas.microsoft.com/office/drawing/2014/main" id="{9AC39660-2823-3E73-5631-4FA2A8AA1270}"/>
              </a:ext>
            </a:extLst>
          </p:cNvPr>
          <p:cNvSpPr txBox="1"/>
          <p:nvPr/>
        </p:nvSpPr>
        <p:spPr>
          <a:xfrm>
            <a:off x="370783" y="916864"/>
            <a:ext cx="11622553" cy="3662541"/>
          </a:xfrm>
          <a:prstGeom prst="rect">
            <a:avLst/>
          </a:prstGeom>
          <a:noFill/>
        </p:spPr>
        <p:txBody>
          <a:bodyPr wrap="square" rtlCol="0">
            <a:spAutoFit/>
          </a:bodyPr>
          <a:lstStyle/>
          <a:p>
            <a:pPr marL="285750" indent="-285750">
              <a:buFont typeface="Arial" panose="020B0604020202020204" pitchFamily="34" charset="0"/>
              <a:buChar char="•"/>
            </a:pPr>
            <a:r>
              <a:rPr lang="en-GB" sz="1600" b="1" dirty="0"/>
              <a:t>Introduction: </a:t>
            </a:r>
            <a:r>
              <a:rPr lang="en-GB" sz="1600" dirty="0"/>
              <a:t>The night simulation has shown an equilibrium average night temperature of 4.35 degrees which is too low and could harm the plants. </a:t>
            </a:r>
          </a:p>
          <a:p>
            <a:endParaRPr lang="en-GB" sz="1600" b="1" dirty="0"/>
          </a:p>
          <a:p>
            <a:pPr marL="285750" indent="-285750">
              <a:buFont typeface="Arial" panose="020B0604020202020204" pitchFamily="34" charset="0"/>
              <a:buChar char="•"/>
            </a:pPr>
            <a:r>
              <a:rPr lang="en-GB" sz="1600" b="1" dirty="0"/>
              <a:t>Objective: </a:t>
            </a:r>
            <a:r>
              <a:rPr lang="en-GB" sz="1600" dirty="0"/>
              <a:t>How much heating (in W) is required overnight to maintain temperature above 12 C?</a:t>
            </a:r>
            <a:endParaRPr lang="en-GB" sz="1600" b="1" dirty="0"/>
          </a:p>
          <a:p>
            <a:endParaRPr lang="en-GB" sz="1400" dirty="0">
              <a:effectLst/>
              <a:latin typeface="Calibri" panose="020F0502020204030204" pitchFamily="34" charset="0"/>
              <a:ea typeface="Times New Roman" panose="02020603050405020304" pitchFamily="18" charset="0"/>
            </a:endParaRPr>
          </a:p>
          <a:p>
            <a:pPr marL="285750" indent="-285750">
              <a:buFont typeface="Arial" panose="020B0604020202020204" pitchFamily="34" charset="0"/>
              <a:buChar char="•"/>
            </a:pPr>
            <a:r>
              <a:rPr lang="en-US" sz="1600" b="1" dirty="0">
                <a:effectLst/>
                <a:latin typeface="Calibri" panose="020F0502020204030204" pitchFamily="34" charset="0"/>
                <a:ea typeface="Calibri" panose="020F0502020204030204" pitchFamily="34" charset="0"/>
                <a:cs typeface="Times New Roman" panose="02020603050405020304" pitchFamily="18" charset="0"/>
              </a:rPr>
              <a:t>Data Assumptions: </a:t>
            </a:r>
          </a:p>
          <a:p>
            <a:pPr marL="742950" lvl="1" indent="-285750">
              <a:spcAft>
                <a:spcPts val="800"/>
              </a:spcAft>
              <a:buFont typeface="Arial" panose="020B0604020202020204" pitchFamily="34" charset="0"/>
              <a:buChar char="•"/>
            </a:pPr>
            <a:r>
              <a:rPr lang="en-US" sz="1400" dirty="0">
                <a:effectLst/>
                <a:latin typeface="Calibri" panose="020F0502020204030204" pitchFamily="34" charset="0"/>
                <a:ea typeface="Calibri" panose="020F0502020204030204" pitchFamily="34" charset="0"/>
                <a:cs typeface="Times New Roman" panose="02020603050405020304" pitchFamily="18" charset="0"/>
              </a:rPr>
              <a:t>Location: Ames, IA USA</a:t>
            </a:r>
          </a:p>
          <a:p>
            <a:pPr marL="742950" lvl="1" indent="-285750">
              <a:spcAft>
                <a:spcPts val="800"/>
              </a:spcAft>
              <a:buFont typeface="Arial" panose="020B0604020202020204" pitchFamily="34" charset="0"/>
              <a:buChar char="•"/>
            </a:pPr>
            <a:r>
              <a:rPr lang="en-US" sz="1400" dirty="0">
                <a:latin typeface="Calibri" panose="020F0502020204030204" pitchFamily="34" charset="0"/>
                <a:ea typeface="Calibri" panose="020F0502020204030204" pitchFamily="34" charset="0"/>
                <a:cs typeface="Times New Roman" panose="02020603050405020304" pitchFamily="18" charset="0"/>
              </a:rPr>
              <a:t>Time of the year: November </a:t>
            </a:r>
          </a:p>
          <a:p>
            <a:pPr marL="742950" lvl="1" indent="-285750">
              <a:spcAft>
                <a:spcPts val="800"/>
              </a:spcAft>
              <a:buFont typeface="Arial" panose="020B0604020202020204" pitchFamily="34" charset="0"/>
              <a:buChar char="•"/>
            </a:pPr>
            <a:r>
              <a:rPr lang="en-US" sz="1400" dirty="0">
                <a:latin typeface="Calibri" panose="020F0502020204030204" pitchFamily="34" charset="0"/>
                <a:ea typeface="Calibri" panose="020F0502020204030204" pitchFamily="34" charset="0"/>
                <a:cs typeface="Times New Roman" panose="02020603050405020304" pitchFamily="18" charset="0"/>
              </a:rPr>
              <a:t>Average Outside Temperature (Night-time):  -1 C</a:t>
            </a:r>
          </a:p>
          <a:p>
            <a:pPr marL="742950" lvl="1" indent="-285750">
              <a:spcAft>
                <a:spcPts val="800"/>
              </a:spcAft>
              <a:buFont typeface="Arial" panose="020B0604020202020204" pitchFamily="34" charset="0"/>
              <a:buChar char="•"/>
            </a:pPr>
            <a:r>
              <a:rPr lang="en-US" sz="1400" dirty="0">
                <a:latin typeface="Calibri" panose="020F0502020204030204" pitchFamily="34" charset="0"/>
                <a:ea typeface="Calibri" panose="020F0502020204030204" pitchFamily="34" charset="0"/>
                <a:cs typeface="Times New Roman" panose="02020603050405020304" pitchFamily="18" charset="0"/>
              </a:rPr>
              <a:t>Initial Air temperature in the greenhouse : 20 C (Slightly lower than average day temperature)</a:t>
            </a:r>
          </a:p>
          <a:p>
            <a:pPr marL="742950" lvl="1" indent="-285750">
              <a:spcAft>
                <a:spcPts val="800"/>
              </a:spcAft>
              <a:buFont typeface="Arial" panose="020B0604020202020204" pitchFamily="34" charset="0"/>
              <a:buChar char="•"/>
            </a:pPr>
            <a:r>
              <a:rPr lang="en-US" sz="1400" dirty="0">
                <a:latin typeface="Calibri" panose="020F0502020204030204" pitchFamily="34" charset="0"/>
                <a:ea typeface="Calibri" panose="020F0502020204030204" pitchFamily="34" charset="0"/>
                <a:cs typeface="Times New Roman" panose="02020603050405020304" pitchFamily="18" charset="0"/>
              </a:rPr>
              <a:t>Constant Ground temperature: 12 C, given by the average between 20 C of the day temperature and 4 C of the soil temperature (at 4 inches depth)</a:t>
            </a:r>
          </a:p>
          <a:p>
            <a:pPr marL="742950" lvl="1" indent="-285750">
              <a:spcAft>
                <a:spcPts val="800"/>
              </a:spcAft>
              <a:buFont typeface="Arial" panose="020B0604020202020204" pitchFamily="34" charset="0"/>
              <a:buChar char="•"/>
            </a:pPr>
            <a:r>
              <a:rPr lang="en-US" sz="1400" dirty="0">
                <a:latin typeface="Calibri" panose="020F0502020204030204" pitchFamily="34" charset="0"/>
                <a:ea typeface="Calibri" panose="020F0502020204030204" pitchFamily="34" charset="0"/>
                <a:cs typeface="Times New Roman" panose="02020603050405020304" pitchFamily="18" charset="0"/>
              </a:rPr>
              <a:t>Heater dimensions: </a:t>
            </a:r>
            <a:r>
              <a:rPr lang="en-GB" sz="1400" dirty="0"/>
              <a:t>0.495m*0.495m*0.1m (position as per geometry)</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marL="285750" indent="-285750">
              <a:buFont typeface="Arial" panose="020B0604020202020204" pitchFamily="34" charset="0"/>
              <a:buChar char="•"/>
            </a:pPr>
            <a:endParaRPr lang="en-GB" sz="1400" dirty="0">
              <a:effectLst/>
              <a:latin typeface="Calibri" panose="020F0502020204030204" pitchFamily="34" charset="0"/>
              <a:ea typeface="Calibri" panose="020F0502020204030204" pitchFamily="34" charset="0"/>
            </a:endParaRPr>
          </a:p>
        </p:txBody>
      </p:sp>
      <p:pic>
        <p:nvPicPr>
          <p:cNvPr id="6" name="Picture 5">
            <a:extLst>
              <a:ext uri="{FF2B5EF4-FFF2-40B4-BE49-F238E27FC236}">
                <a16:creationId xmlns:a16="http://schemas.microsoft.com/office/drawing/2014/main" id="{13A759BA-4C98-1234-3EFC-6F4A7A53125A}"/>
              </a:ext>
            </a:extLst>
          </p:cNvPr>
          <p:cNvPicPr>
            <a:picLocks noChangeAspect="1"/>
          </p:cNvPicPr>
          <p:nvPr/>
        </p:nvPicPr>
        <p:blipFill>
          <a:blip r:embed="rId2"/>
          <a:stretch>
            <a:fillRect/>
          </a:stretch>
        </p:blipFill>
        <p:spPr>
          <a:xfrm>
            <a:off x="6665898" y="4006590"/>
            <a:ext cx="2746410" cy="2059807"/>
          </a:xfrm>
          <a:prstGeom prst="rect">
            <a:avLst/>
          </a:prstGeom>
        </p:spPr>
      </p:pic>
    </p:spTree>
    <p:extLst>
      <p:ext uri="{BB962C8B-B14F-4D97-AF65-F5344CB8AC3E}">
        <p14:creationId xmlns:p14="http://schemas.microsoft.com/office/powerpoint/2010/main" val="8249125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83361518-D4E6-58E9-16C5-A76B70636F28}"/>
              </a:ext>
            </a:extLst>
          </p:cNvPr>
          <p:cNvPicPr>
            <a:picLocks noChangeAspect="1"/>
          </p:cNvPicPr>
          <p:nvPr/>
        </p:nvPicPr>
        <p:blipFill>
          <a:blip r:embed="rId2"/>
          <a:stretch>
            <a:fillRect/>
          </a:stretch>
        </p:blipFill>
        <p:spPr>
          <a:xfrm>
            <a:off x="642744" y="1021127"/>
            <a:ext cx="4269330" cy="4733388"/>
          </a:xfrm>
          <a:prstGeom prst="rect">
            <a:avLst/>
          </a:prstGeom>
        </p:spPr>
      </p:pic>
      <p:sp>
        <p:nvSpPr>
          <p:cNvPr id="2" name="Slide Number Placeholder 1">
            <a:extLst>
              <a:ext uri="{FF2B5EF4-FFF2-40B4-BE49-F238E27FC236}">
                <a16:creationId xmlns:a16="http://schemas.microsoft.com/office/drawing/2014/main" id="{CBDCA238-E3CF-1940-810A-80135462FC3A}"/>
              </a:ext>
            </a:extLst>
          </p:cNvPr>
          <p:cNvSpPr>
            <a:spLocks noGrp="1"/>
          </p:cNvSpPr>
          <p:nvPr>
            <p:ph type="sldNum" sz="quarter" idx="11"/>
          </p:nvPr>
        </p:nvSpPr>
        <p:spPr/>
        <p:txBody>
          <a:bodyPr/>
          <a:lstStyle/>
          <a:p>
            <a:fld id="{F0D23093-2AB0-F74C-B865-1A12A15B650E}" type="slidenum">
              <a:rPr lang="en-US" smtClean="0"/>
              <a:pPr/>
              <a:t>18</a:t>
            </a:fld>
            <a:endParaRPr lang="en-US"/>
          </a:p>
        </p:txBody>
      </p:sp>
      <p:sp>
        <p:nvSpPr>
          <p:cNvPr id="3" name="Title 2">
            <a:extLst>
              <a:ext uri="{FF2B5EF4-FFF2-40B4-BE49-F238E27FC236}">
                <a16:creationId xmlns:a16="http://schemas.microsoft.com/office/drawing/2014/main" id="{A1A544F9-793F-DAA5-702C-E31A6C6B1F2A}"/>
              </a:ext>
            </a:extLst>
          </p:cNvPr>
          <p:cNvSpPr>
            <a:spLocks noGrp="1"/>
          </p:cNvSpPr>
          <p:nvPr>
            <p:ph type="title"/>
          </p:nvPr>
        </p:nvSpPr>
        <p:spPr/>
        <p:txBody>
          <a:bodyPr/>
          <a:lstStyle/>
          <a:p>
            <a:r>
              <a:rPr lang="en-GB" dirty="0"/>
              <a:t>Boundary Conditions Set up – Night Simulation with heating</a:t>
            </a:r>
          </a:p>
        </p:txBody>
      </p:sp>
      <p:sp>
        <p:nvSpPr>
          <p:cNvPr id="6" name="TextBox 5">
            <a:extLst>
              <a:ext uri="{FF2B5EF4-FFF2-40B4-BE49-F238E27FC236}">
                <a16:creationId xmlns:a16="http://schemas.microsoft.com/office/drawing/2014/main" id="{ADB36C87-1905-85FF-1B42-F31AED71DA88}"/>
              </a:ext>
            </a:extLst>
          </p:cNvPr>
          <p:cNvSpPr txBox="1"/>
          <p:nvPr/>
        </p:nvSpPr>
        <p:spPr>
          <a:xfrm>
            <a:off x="5472779" y="1004653"/>
            <a:ext cx="6487064" cy="4801314"/>
          </a:xfrm>
          <a:prstGeom prst="rect">
            <a:avLst/>
          </a:prstGeom>
          <a:noFill/>
        </p:spPr>
        <p:txBody>
          <a:bodyPr wrap="square" rtlCol="0">
            <a:spAutoFit/>
          </a:bodyPr>
          <a:lstStyle/>
          <a:p>
            <a:pPr marL="285750" indent="-285750">
              <a:buFont typeface="Arial" panose="020B0604020202020204" pitchFamily="34" charset="0"/>
              <a:buChar char="•"/>
            </a:pPr>
            <a:r>
              <a:rPr lang="en-GB" dirty="0"/>
              <a:t>Plastic, Acrylic </a:t>
            </a:r>
            <a:r>
              <a:rPr lang="en-GB" b="1" dirty="0"/>
              <a:t>[Window Panels]</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Wood Pine, </a:t>
            </a:r>
            <a:r>
              <a:rPr lang="en-GB" b="1" dirty="0"/>
              <a:t>[Frame]</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Air (Gas) </a:t>
            </a:r>
            <a:r>
              <a:rPr lang="en-GB" b="1" dirty="0"/>
              <a:t>Fluid Inside the greenhouse</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Activate </a:t>
            </a:r>
            <a:r>
              <a:rPr lang="en-GB" b="1" dirty="0"/>
              <a:t>Gravity</a:t>
            </a:r>
            <a:r>
              <a:rPr lang="en-GB" dirty="0"/>
              <a:t> to simulate </a:t>
            </a:r>
            <a:r>
              <a:rPr lang="en-GB" b="1" dirty="0"/>
              <a:t>natural convection </a:t>
            </a:r>
            <a:r>
              <a:rPr lang="en-GB" dirty="0"/>
              <a:t>of Air in the greenhouse (-Y as per Global Axis)</a:t>
            </a:r>
          </a:p>
          <a:p>
            <a:pPr marL="285750" indent="-285750">
              <a:buFont typeface="Arial" panose="020B0604020202020204" pitchFamily="34" charset="0"/>
              <a:buChar char="•"/>
            </a:pPr>
            <a:endParaRPr lang="en-GB" b="1" dirty="0"/>
          </a:p>
          <a:p>
            <a:pPr marL="285750" indent="-285750">
              <a:buFont typeface="Arial" panose="020B0604020202020204" pitchFamily="34" charset="0"/>
              <a:buChar char="•"/>
            </a:pPr>
            <a:r>
              <a:rPr lang="en-GB" b="1" dirty="0"/>
              <a:t>Convection heat transfer </a:t>
            </a:r>
            <a:r>
              <a:rPr lang="en-GB" dirty="0"/>
              <a:t>on all external surfaces (Frame and Panels) with outside temperature of </a:t>
            </a:r>
            <a:r>
              <a:rPr lang="en-GB" b="1" dirty="0"/>
              <a:t>– 1 </a:t>
            </a:r>
            <a:r>
              <a:rPr lang="en-GB" b="1" dirty="0">
                <a:latin typeface="Calibri" panose="020F0502020204030204" pitchFamily="34" charset="0"/>
                <a:cs typeface="Calibri" panose="020F0502020204030204" pitchFamily="34" charset="0"/>
              </a:rPr>
              <a:t>°</a:t>
            </a:r>
            <a:r>
              <a:rPr lang="en-GB" b="1" dirty="0"/>
              <a:t>C</a:t>
            </a:r>
          </a:p>
          <a:p>
            <a:pPr marL="285750" indent="-285750">
              <a:buFont typeface="Arial" panose="020B0604020202020204" pitchFamily="34" charset="0"/>
              <a:buChar char="•"/>
            </a:pPr>
            <a:endParaRPr lang="en-GB" b="1" dirty="0"/>
          </a:p>
          <a:p>
            <a:pPr marL="285750" indent="-285750">
              <a:buFont typeface="Arial" panose="020B0604020202020204" pitchFamily="34" charset="0"/>
              <a:buChar char="•"/>
            </a:pPr>
            <a:r>
              <a:rPr lang="en-GB" b="1" dirty="0"/>
              <a:t>Heater 10 W (Parametrize value)</a:t>
            </a:r>
          </a:p>
          <a:p>
            <a:pPr marL="285750" indent="-285750">
              <a:buFont typeface="Arial" panose="020B0604020202020204" pitchFamily="34" charset="0"/>
              <a:buChar char="•"/>
            </a:pPr>
            <a:endParaRPr lang="en-GB" b="1" dirty="0"/>
          </a:p>
          <a:p>
            <a:pPr marL="285750" indent="-285750">
              <a:buFont typeface="Arial" panose="020B0604020202020204" pitchFamily="34" charset="0"/>
              <a:buChar char="•"/>
            </a:pPr>
            <a:r>
              <a:rPr lang="en-GB" b="1" dirty="0"/>
              <a:t>Ground</a:t>
            </a:r>
            <a:r>
              <a:rPr lang="en-GB" dirty="0"/>
              <a:t> not moving at steady </a:t>
            </a:r>
            <a:r>
              <a:rPr lang="en-GB" b="1" dirty="0"/>
              <a:t>temperature of 12 </a:t>
            </a:r>
            <a:r>
              <a:rPr lang="en-GB" b="1" dirty="0">
                <a:latin typeface="Calibri" panose="020F0502020204030204" pitchFamily="34" charset="0"/>
                <a:cs typeface="Calibri" panose="020F0502020204030204" pitchFamily="34" charset="0"/>
              </a:rPr>
              <a:t>°</a:t>
            </a:r>
            <a:r>
              <a:rPr lang="en-GB" b="1" dirty="0"/>
              <a:t>C</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Initial temperature of Air </a:t>
            </a:r>
          </a:p>
        </p:txBody>
      </p:sp>
      <p:sp>
        <p:nvSpPr>
          <p:cNvPr id="5" name="Rectangle 4">
            <a:extLst>
              <a:ext uri="{FF2B5EF4-FFF2-40B4-BE49-F238E27FC236}">
                <a16:creationId xmlns:a16="http://schemas.microsoft.com/office/drawing/2014/main" id="{88EAD0F4-58A5-DF6D-B69C-1F9978441D8D}"/>
              </a:ext>
            </a:extLst>
          </p:cNvPr>
          <p:cNvSpPr/>
          <p:nvPr/>
        </p:nvSpPr>
        <p:spPr>
          <a:xfrm>
            <a:off x="5604347" y="1021127"/>
            <a:ext cx="3398828" cy="378459"/>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E786961-297A-9CAF-00AB-76A5C4119F30}"/>
              </a:ext>
            </a:extLst>
          </p:cNvPr>
          <p:cNvSpPr/>
          <p:nvPr/>
        </p:nvSpPr>
        <p:spPr>
          <a:xfrm>
            <a:off x="5605649" y="1566260"/>
            <a:ext cx="2185416" cy="378459"/>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03428BD0-F410-A329-BF6C-9BA8BF08DB3B}"/>
              </a:ext>
            </a:extLst>
          </p:cNvPr>
          <p:cNvSpPr/>
          <p:nvPr/>
        </p:nvSpPr>
        <p:spPr>
          <a:xfrm>
            <a:off x="5605646" y="2111393"/>
            <a:ext cx="3808945" cy="378459"/>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B28F9B96-BF85-1E0D-4E94-15E2D8AFB671}"/>
              </a:ext>
            </a:extLst>
          </p:cNvPr>
          <p:cNvSpPr/>
          <p:nvPr/>
        </p:nvSpPr>
        <p:spPr>
          <a:xfrm>
            <a:off x="5605647" y="2658221"/>
            <a:ext cx="5861680" cy="630814"/>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6219CFA5-C3AD-2D35-BA57-907C3D746F31}"/>
              </a:ext>
            </a:extLst>
          </p:cNvPr>
          <p:cNvSpPr/>
          <p:nvPr/>
        </p:nvSpPr>
        <p:spPr>
          <a:xfrm>
            <a:off x="5608972" y="3455708"/>
            <a:ext cx="5926994" cy="630813"/>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B69E0BBB-E59B-472A-4AF6-78DF9346D6E6}"/>
              </a:ext>
            </a:extLst>
          </p:cNvPr>
          <p:cNvSpPr/>
          <p:nvPr/>
        </p:nvSpPr>
        <p:spPr>
          <a:xfrm>
            <a:off x="5605646" y="4257564"/>
            <a:ext cx="3398829" cy="426398"/>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F29BB58-DABA-EBF4-C3B6-B589D6BA2591}"/>
              </a:ext>
            </a:extLst>
          </p:cNvPr>
          <p:cNvSpPr/>
          <p:nvPr/>
        </p:nvSpPr>
        <p:spPr>
          <a:xfrm>
            <a:off x="5605647" y="4850636"/>
            <a:ext cx="5089405" cy="426398"/>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DD1C015C-3C27-278B-D39A-FB44FFB5179B}"/>
              </a:ext>
            </a:extLst>
          </p:cNvPr>
          <p:cNvSpPr/>
          <p:nvPr/>
        </p:nvSpPr>
        <p:spPr>
          <a:xfrm>
            <a:off x="3013792" y="1692223"/>
            <a:ext cx="164564" cy="1645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56E8AF45-3A70-F4C7-359B-D199B928B395}"/>
              </a:ext>
            </a:extLst>
          </p:cNvPr>
          <p:cNvSpPr/>
          <p:nvPr/>
        </p:nvSpPr>
        <p:spPr>
          <a:xfrm>
            <a:off x="2392892" y="1954463"/>
            <a:ext cx="164564" cy="1645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D8F171CE-AE36-C1B0-BFD0-16EBF1423915}"/>
              </a:ext>
            </a:extLst>
          </p:cNvPr>
          <p:cNvSpPr/>
          <p:nvPr/>
        </p:nvSpPr>
        <p:spPr>
          <a:xfrm>
            <a:off x="3317293" y="2227671"/>
            <a:ext cx="164564" cy="1645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C858CBC5-E9B2-52D4-F6D6-6969FA7F2DAA}"/>
              </a:ext>
            </a:extLst>
          </p:cNvPr>
          <p:cNvSpPr/>
          <p:nvPr/>
        </p:nvSpPr>
        <p:spPr>
          <a:xfrm>
            <a:off x="2747396" y="2557277"/>
            <a:ext cx="164564" cy="1645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AD8CA7D8-5F47-4EC4-1AC0-68552F839CF4}"/>
              </a:ext>
            </a:extLst>
          </p:cNvPr>
          <p:cNvSpPr/>
          <p:nvPr/>
        </p:nvSpPr>
        <p:spPr>
          <a:xfrm>
            <a:off x="2777409" y="3587888"/>
            <a:ext cx="164564" cy="1645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903B4689-6279-A375-4CEF-E7683D20BAB5}"/>
              </a:ext>
            </a:extLst>
          </p:cNvPr>
          <p:cNvSpPr/>
          <p:nvPr/>
        </p:nvSpPr>
        <p:spPr>
          <a:xfrm>
            <a:off x="5608972" y="5407652"/>
            <a:ext cx="2649924" cy="372862"/>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FFB84FC1-69FB-804A-E0ED-199D5BCA307E}"/>
              </a:ext>
            </a:extLst>
          </p:cNvPr>
          <p:cNvSpPr/>
          <p:nvPr/>
        </p:nvSpPr>
        <p:spPr>
          <a:xfrm>
            <a:off x="3114798" y="3885746"/>
            <a:ext cx="164564" cy="1645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AD5CB4D8-6168-6C48-2D20-076DF4B0D8F9}"/>
              </a:ext>
            </a:extLst>
          </p:cNvPr>
          <p:cNvSpPr/>
          <p:nvPr/>
        </p:nvSpPr>
        <p:spPr>
          <a:xfrm>
            <a:off x="3677745" y="4388481"/>
            <a:ext cx="164564" cy="1645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Connector 15">
            <a:extLst>
              <a:ext uri="{FF2B5EF4-FFF2-40B4-BE49-F238E27FC236}">
                <a16:creationId xmlns:a16="http://schemas.microsoft.com/office/drawing/2014/main" id="{E702BCDA-E097-2DDB-B66B-6A5EC0CE69ED}"/>
              </a:ext>
            </a:extLst>
          </p:cNvPr>
          <p:cNvCxnSpPr>
            <a:cxnSpLocks/>
            <a:stCxn id="5" idx="1"/>
          </p:cNvCxnSpPr>
          <p:nvPr/>
        </p:nvCxnSpPr>
        <p:spPr>
          <a:xfrm flipH="1">
            <a:off x="3677745" y="1210357"/>
            <a:ext cx="1926602"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9BFDE319-EFD8-7AC6-2393-D38CF9E886B6}"/>
              </a:ext>
            </a:extLst>
          </p:cNvPr>
          <p:cNvCxnSpPr/>
          <p:nvPr/>
        </p:nvCxnSpPr>
        <p:spPr>
          <a:xfrm flipH="1" flipV="1">
            <a:off x="4237280" y="1755488"/>
            <a:ext cx="1349588" cy="1"/>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EF89B9AC-7DDE-8E36-E458-7C64519061FC}"/>
              </a:ext>
            </a:extLst>
          </p:cNvPr>
          <p:cNvCxnSpPr>
            <a:cxnSpLocks/>
          </p:cNvCxnSpPr>
          <p:nvPr/>
        </p:nvCxnSpPr>
        <p:spPr>
          <a:xfrm flipH="1">
            <a:off x="3481857" y="2300620"/>
            <a:ext cx="2122490"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7FC36DE3-E3E7-68FB-5D49-9687DC018F55}"/>
              </a:ext>
            </a:extLst>
          </p:cNvPr>
          <p:cNvCxnSpPr/>
          <p:nvPr/>
        </p:nvCxnSpPr>
        <p:spPr>
          <a:xfrm flipH="1" flipV="1">
            <a:off x="4233179" y="2961184"/>
            <a:ext cx="1349588" cy="1"/>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023BF987-5B16-5976-8403-D1F37DDBD5AD}"/>
              </a:ext>
            </a:extLst>
          </p:cNvPr>
          <p:cNvCxnSpPr>
            <a:cxnSpLocks/>
          </p:cNvCxnSpPr>
          <p:nvPr/>
        </p:nvCxnSpPr>
        <p:spPr>
          <a:xfrm flipH="1">
            <a:off x="4634522" y="4477615"/>
            <a:ext cx="965119"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28006611-E371-8126-6184-2AC49D69C019}"/>
              </a:ext>
            </a:extLst>
          </p:cNvPr>
          <p:cNvCxnSpPr>
            <a:cxnSpLocks/>
          </p:cNvCxnSpPr>
          <p:nvPr/>
        </p:nvCxnSpPr>
        <p:spPr>
          <a:xfrm flipH="1">
            <a:off x="4317267" y="5043114"/>
            <a:ext cx="1309234"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684DF44B-8CEC-D996-1041-6033E27ACE61}"/>
              </a:ext>
            </a:extLst>
          </p:cNvPr>
          <p:cNvCxnSpPr>
            <a:cxnSpLocks/>
          </p:cNvCxnSpPr>
          <p:nvPr/>
        </p:nvCxnSpPr>
        <p:spPr>
          <a:xfrm flipH="1">
            <a:off x="4165114" y="5580005"/>
            <a:ext cx="1459671"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2D7666A6-2222-5BE8-32A8-36B5B0226ED4}"/>
              </a:ext>
            </a:extLst>
          </p:cNvPr>
          <p:cNvCxnSpPr>
            <a:cxnSpLocks/>
          </p:cNvCxnSpPr>
          <p:nvPr/>
        </p:nvCxnSpPr>
        <p:spPr>
          <a:xfrm flipH="1">
            <a:off x="3096074" y="1774504"/>
            <a:ext cx="581671"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B9C6756F-12B1-538C-1EBB-0393953B1BF8}"/>
              </a:ext>
            </a:extLst>
          </p:cNvPr>
          <p:cNvCxnSpPr/>
          <p:nvPr/>
        </p:nvCxnSpPr>
        <p:spPr>
          <a:xfrm flipV="1">
            <a:off x="3677745" y="1210356"/>
            <a:ext cx="0" cy="564148"/>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203BC8B0-7318-1B8E-9672-9BA43D3951CF}"/>
              </a:ext>
            </a:extLst>
          </p:cNvPr>
          <p:cNvCxnSpPr>
            <a:cxnSpLocks/>
          </p:cNvCxnSpPr>
          <p:nvPr/>
        </p:nvCxnSpPr>
        <p:spPr>
          <a:xfrm flipH="1">
            <a:off x="2533127" y="2029540"/>
            <a:ext cx="1700052"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092046A7-A960-FF0B-F845-8CC5EF8B9182}"/>
              </a:ext>
            </a:extLst>
          </p:cNvPr>
          <p:cNvCxnSpPr>
            <a:cxnSpLocks/>
          </p:cNvCxnSpPr>
          <p:nvPr/>
        </p:nvCxnSpPr>
        <p:spPr>
          <a:xfrm flipV="1">
            <a:off x="4233179" y="1755488"/>
            <a:ext cx="0" cy="30109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2AAA6A6C-6ECE-35E7-C3A8-DD69E624CC6A}"/>
              </a:ext>
            </a:extLst>
          </p:cNvPr>
          <p:cNvCxnSpPr>
            <a:cxnSpLocks/>
          </p:cNvCxnSpPr>
          <p:nvPr/>
        </p:nvCxnSpPr>
        <p:spPr>
          <a:xfrm flipH="1">
            <a:off x="2911960" y="2641256"/>
            <a:ext cx="1338093"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00074697-96A8-4544-2980-19E3ECC82008}"/>
              </a:ext>
            </a:extLst>
          </p:cNvPr>
          <p:cNvCxnSpPr>
            <a:cxnSpLocks/>
          </p:cNvCxnSpPr>
          <p:nvPr/>
        </p:nvCxnSpPr>
        <p:spPr>
          <a:xfrm flipV="1">
            <a:off x="4247396" y="2641256"/>
            <a:ext cx="0" cy="30109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98EFFC4F-87CE-139D-A03E-8CF738CFF6EB}"/>
              </a:ext>
            </a:extLst>
          </p:cNvPr>
          <p:cNvCxnSpPr>
            <a:cxnSpLocks/>
          </p:cNvCxnSpPr>
          <p:nvPr/>
        </p:nvCxnSpPr>
        <p:spPr>
          <a:xfrm flipH="1">
            <a:off x="4912074" y="3672277"/>
            <a:ext cx="670693"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70DC8510-BA1F-FD09-B036-3B905C4EC0C4}"/>
              </a:ext>
            </a:extLst>
          </p:cNvPr>
          <p:cNvCxnSpPr>
            <a:cxnSpLocks/>
          </p:cNvCxnSpPr>
          <p:nvPr/>
        </p:nvCxnSpPr>
        <p:spPr>
          <a:xfrm flipH="1">
            <a:off x="4233179" y="3400135"/>
            <a:ext cx="670693"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48" name="Rectangle 47">
            <a:extLst>
              <a:ext uri="{FF2B5EF4-FFF2-40B4-BE49-F238E27FC236}">
                <a16:creationId xmlns:a16="http://schemas.microsoft.com/office/drawing/2014/main" id="{44AF89DE-1601-22A9-12E3-ACF2CD01520B}"/>
              </a:ext>
            </a:extLst>
          </p:cNvPr>
          <p:cNvSpPr/>
          <p:nvPr/>
        </p:nvSpPr>
        <p:spPr>
          <a:xfrm>
            <a:off x="4165114" y="3301497"/>
            <a:ext cx="164564" cy="1645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9" name="Straight Connector 48">
            <a:extLst>
              <a:ext uri="{FF2B5EF4-FFF2-40B4-BE49-F238E27FC236}">
                <a16:creationId xmlns:a16="http://schemas.microsoft.com/office/drawing/2014/main" id="{886A04D5-41CA-5C2C-DCC9-1C5F3D99F984}"/>
              </a:ext>
            </a:extLst>
          </p:cNvPr>
          <p:cNvCxnSpPr>
            <a:cxnSpLocks/>
          </p:cNvCxnSpPr>
          <p:nvPr/>
        </p:nvCxnSpPr>
        <p:spPr>
          <a:xfrm flipV="1">
            <a:off x="4912074" y="3369080"/>
            <a:ext cx="0" cy="30109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23AD3D85-1ADB-EDC6-3EFB-2DB5E8F9D089}"/>
              </a:ext>
            </a:extLst>
          </p:cNvPr>
          <p:cNvCxnSpPr>
            <a:cxnSpLocks/>
          </p:cNvCxnSpPr>
          <p:nvPr/>
        </p:nvCxnSpPr>
        <p:spPr>
          <a:xfrm flipH="1">
            <a:off x="2896129" y="3670170"/>
            <a:ext cx="1744917"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8ED2B90F-EE38-8216-1652-D6654441C0AE}"/>
              </a:ext>
            </a:extLst>
          </p:cNvPr>
          <p:cNvCxnSpPr>
            <a:cxnSpLocks/>
          </p:cNvCxnSpPr>
          <p:nvPr/>
        </p:nvCxnSpPr>
        <p:spPr>
          <a:xfrm flipV="1">
            <a:off x="4636793" y="3644288"/>
            <a:ext cx="0" cy="833326"/>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1B4D7477-7DEB-225D-B9E3-1D45EC375EB2}"/>
              </a:ext>
            </a:extLst>
          </p:cNvPr>
          <p:cNvCxnSpPr>
            <a:cxnSpLocks/>
          </p:cNvCxnSpPr>
          <p:nvPr/>
        </p:nvCxnSpPr>
        <p:spPr>
          <a:xfrm flipH="1">
            <a:off x="3205074" y="3968028"/>
            <a:ext cx="1124604"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8C71FF48-FE99-90D0-CADA-9650AEC6AD0E}"/>
              </a:ext>
            </a:extLst>
          </p:cNvPr>
          <p:cNvCxnSpPr>
            <a:cxnSpLocks/>
          </p:cNvCxnSpPr>
          <p:nvPr/>
        </p:nvCxnSpPr>
        <p:spPr>
          <a:xfrm flipV="1">
            <a:off x="4317267" y="3971818"/>
            <a:ext cx="0" cy="1071295"/>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2D1D95BE-6E21-7A7E-1E41-3D4C6C77F277}"/>
              </a:ext>
            </a:extLst>
          </p:cNvPr>
          <p:cNvCxnSpPr>
            <a:cxnSpLocks/>
          </p:cNvCxnSpPr>
          <p:nvPr/>
        </p:nvCxnSpPr>
        <p:spPr>
          <a:xfrm flipH="1">
            <a:off x="3767376" y="4470763"/>
            <a:ext cx="397738"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2A92ABC3-D948-A96F-299B-026C0C37CD8D}"/>
              </a:ext>
            </a:extLst>
          </p:cNvPr>
          <p:cNvCxnSpPr>
            <a:cxnSpLocks/>
          </p:cNvCxnSpPr>
          <p:nvPr/>
        </p:nvCxnSpPr>
        <p:spPr>
          <a:xfrm flipV="1">
            <a:off x="4165114" y="4470763"/>
            <a:ext cx="0" cy="1109241"/>
          </a:xfrm>
          <a:prstGeom prst="line">
            <a:avLst/>
          </a:prstGeom>
          <a:ln w="571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4812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52B20F4-AC61-34B9-7F0C-23EE4166DFA5}"/>
              </a:ext>
            </a:extLst>
          </p:cNvPr>
          <p:cNvSpPr>
            <a:spLocks noGrp="1"/>
          </p:cNvSpPr>
          <p:nvPr>
            <p:ph type="sldNum" sz="quarter" idx="11"/>
          </p:nvPr>
        </p:nvSpPr>
        <p:spPr/>
        <p:txBody>
          <a:bodyPr/>
          <a:lstStyle/>
          <a:p>
            <a:fld id="{F0D23093-2AB0-F74C-B865-1A12A15B650E}" type="slidenum">
              <a:rPr lang="en-US" smtClean="0"/>
              <a:pPr/>
              <a:t>19</a:t>
            </a:fld>
            <a:endParaRPr lang="en-US"/>
          </a:p>
        </p:txBody>
      </p:sp>
      <p:sp>
        <p:nvSpPr>
          <p:cNvPr id="3" name="Title 2">
            <a:extLst>
              <a:ext uri="{FF2B5EF4-FFF2-40B4-BE49-F238E27FC236}">
                <a16:creationId xmlns:a16="http://schemas.microsoft.com/office/drawing/2014/main" id="{99014DBA-0BB2-9D3D-E1E6-34E96941C5D9}"/>
              </a:ext>
            </a:extLst>
          </p:cNvPr>
          <p:cNvSpPr>
            <a:spLocks noGrp="1"/>
          </p:cNvSpPr>
          <p:nvPr>
            <p:ph type="title"/>
          </p:nvPr>
        </p:nvSpPr>
        <p:spPr/>
        <p:txBody>
          <a:bodyPr/>
          <a:lstStyle/>
          <a:p>
            <a:r>
              <a:rPr lang="en-GB" dirty="0"/>
              <a:t>Video of the Set up</a:t>
            </a:r>
          </a:p>
        </p:txBody>
      </p:sp>
      <p:pic>
        <p:nvPicPr>
          <p:cNvPr id="5" name="heater">
            <a:hlinkClick r:id="" action="ppaction://media"/>
            <a:extLst>
              <a:ext uri="{FF2B5EF4-FFF2-40B4-BE49-F238E27FC236}">
                <a16:creationId xmlns:a16="http://schemas.microsoft.com/office/drawing/2014/main" id="{12326AF0-572B-5DFE-460D-B70EB1EB0228}"/>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207698" y="810302"/>
            <a:ext cx="9100056" cy="5118782"/>
          </a:xfrm>
          <a:prstGeom prst="rect">
            <a:avLst/>
          </a:prstGeom>
        </p:spPr>
      </p:pic>
    </p:spTree>
    <p:extLst>
      <p:ext uri="{BB962C8B-B14F-4D97-AF65-F5344CB8AC3E}">
        <p14:creationId xmlns:p14="http://schemas.microsoft.com/office/powerpoint/2010/main" val="1664358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170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BFBB7B9-40C7-587B-817A-E113E9B9FABF}"/>
              </a:ext>
            </a:extLst>
          </p:cNvPr>
          <p:cNvSpPr>
            <a:spLocks noGrp="1"/>
          </p:cNvSpPr>
          <p:nvPr>
            <p:ph type="sldNum" sz="quarter" idx="11"/>
          </p:nvPr>
        </p:nvSpPr>
        <p:spPr/>
        <p:txBody>
          <a:bodyPr/>
          <a:lstStyle/>
          <a:p>
            <a:fld id="{F0D23093-2AB0-F74C-B865-1A12A15B650E}" type="slidenum">
              <a:rPr lang="en-US" smtClean="0"/>
              <a:pPr/>
              <a:t>2</a:t>
            </a:fld>
            <a:endParaRPr lang="en-US"/>
          </a:p>
        </p:txBody>
      </p:sp>
      <p:sp>
        <p:nvSpPr>
          <p:cNvPr id="3" name="Title 2">
            <a:extLst>
              <a:ext uri="{FF2B5EF4-FFF2-40B4-BE49-F238E27FC236}">
                <a16:creationId xmlns:a16="http://schemas.microsoft.com/office/drawing/2014/main" id="{DB8A3A91-CF9E-D03E-6A95-245C49165CA8}"/>
              </a:ext>
            </a:extLst>
          </p:cNvPr>
          <p:cNvSpPr>
            <a:spLocks noGrp="1"/>
          </p:cNvSpPr>
          <p:nvPr>
            <p:ph type="title"/>
          </p:nvPr>
        </p:nvSpPr>
        <p:spPr/>
        <p:txBody>
          <a:bodyPr/>
          <a:lstStyle/>
          <a:p>
            <a:r>
              <a:rPr lang="en-GB" dirty="0"/>
              <a:t>Project General Info</a:t>
            </a:r>
          </a:p>
        </p:txBody>
      </p:sp>
      <p:sp>
        <p:nvSpPr>
          <p:cNvPr id="4" name="Text Placeholder 3">
            <a:extLst>
              <a:ext uri="{FF2B5EF4-FFF2-40B4-BE49-F238E27FC236}">
                <a16:creationId xmlns:a16="http://schemas.microsoft.com/office/drawing/2014/main" id="{C9402C00-EFDE-7B4E-2F7D-748461AE5C39}"/>
              </a:ext>
            </a:extLst>
          </p:cNvPr>
          <p:cNvSpPr>
            <a:spLocks noGrp="1"/>
          </p:cNvSpPr>
          <p:nvPr>
            <p:ph type="body" sz="quarter" idx="13"/>
          </p:nvPr>
        </p:nvSpPr>
        <p:spPr>
          <a:xfrm>
            <a:off x="609600" y="1066800"/>
            <a:ext cx="7765474" cy="4572000"/>
          </a:xfrm>
        </p:spPr>
        <p:txBody>
          <a:bodyPr>
            <a:normAutofit fontScale="70000" lnSpcReduction="20000"/>
          </a:bodyPr>
          <a:lstStyle/>
          <a:p>
            <a:pPr marL="342900" lvl="0" indent="-342900" fontAlgn="ctr">
              <a:lnSpc>
                <a:spcPct val="150000"/>
              </a:lnSpc>
              <a:buSzPts val="1000"/>
              <a:buFont typeface="Symbol" panose="05050102010706020507" pitchFamily="18" charset="2"/>
              <a:buChar char=""/>
              <a:tabLst>
                <a:tab pos="457200" algn="l"/>
              </a:tabLst>
            </a:pPr>
            <a:r>
              <a:rPr lang="en-GB" sz="1800" b="1" dirty="0">
                <a:effectLst/>
                <a:latin typeface="Calibri" panose="020F0502020204030204" pitchFamily="34" charset="0"/>
                <a:ea typeface="Times New Roman" panose="02020603050405020304" pitchFamily="18" charset="0"/>
                <a:cs typeface="Calibri" panose="020F0502020204030204" pitchFamily="34" charset="0"/>
              </a:rPr>
              <a:t>Parametric Studio </a:t>
            </a:r>
            <a:r>
              <a:rPr lang="en-GB" sz="1800" dirty="0">
                <a:effectLst/>
                <a:latin typeface="Calibri" panose="020F0502020204030204" pitchFamily="34" charset="0"/>
                <a:ea typeface="Times New Roman" panose="02020603050405020304" pitchFamily="18" charset="0"/>
                <a:cs typeface="Calibri" panose="020F0502020204030204" pitchFamily="34" charset="0"/>
              </a:rPr>
              <a:t>: Chris Whitmer </a:t>
            </a:r>
            <a:r>
              <a:rPr lang="en-GB" sz="1800" dirty="0">
                <a:effectLst/>
                <a:latin typeface="Calibri" panose="020F0502020204030204" pitchFamily="34" charset="0"/>
                <a:ea typeface="Times New Roman" panose="02020603050405020304" pitchFamily="18" charset="0"/>
                <a:cs typeface="Calibri" panose="020F0502020204030204" pitchFamily="34" charset="0"/>
                <a:hlinkClick r:id="rId2"/>
              </a:rPr>
              <a:t>whitmer@parametricstudioinc.com</a:t>
            </a:r>
            <a:endParaRPr lang="en-GB" sz="1800" dirty="0">
              <a:effectLst/>
              <a:latin typeface="Calibri" panose="020F0502020204030204" pitchFamily="34" charset="0"/>
              <a:ea typeface="Times New Roman" panose="02020603050405020304" pitchFamily="18" charset="0"/>
              <a:cs typeface="Calibri" panose="020F0502020204030204" pitchFamily="34" charset="0"/>
            </a:endParaRPr>
          </a:p>
          <a:p>
            <a:pPr marL="342900" lvl="0" indent="-342900" fontAlgn="ctr">
              <a:lnSpc>
                <a:spcPct val="150000"/>
              </a:lnSpc>
              <a:buSzPts val="1000"/>
              <a:buFont typeface="Symbol" panose="05050102010706020507" pitchFamily="18" charset="2"/>
              <a:buChar char=""/>
              <a:tabLst>
                <a:tab pos="457200" algn="l"/>
              </a:tabLst>
            </a:pPr>
            <a:r>
              <a:rPr lang="en-GB" sz="1800" b="1" dirty="0">
                <a:ea typeface="Times New Roman" panose="02020603050405020304" pitchFamily="18" charset="0"/>
              </a:rPr>
              <a:t>Ansys:</a:t>
            </a:r>
            <a:r>
              <a:rPr lang="en-GB" sz="1800" dirty="0">
                <a:ea typeface="Times New Roman" panose="02020603050405020304" pitchFamily="18" charset="0"/>
              </a:rPr>
              <a:t> Nick Stefani, Alfred Oti</a:t>
            </a:r>
            <a:endParaRPr lang="en-GB" sz="1800" dirty="0">
              <a:effectLst/>
              <a:latin typeface="Calibri" panose="020F0502020204030204" pitchFamily="34" charset="0"/>
              <a:ea typeface="Times New Roman" panose="02020603050405020304" pitchFamily="18" charset="0"/>
              <a:cs typeface="Calibri" panose="020F0502020204030204" pitchFamily="34" charset="0"/>
            </a:endParaRPr>
          </a:p>
          <a:p>
            <a:pPr marL="342900" lvl="0" indent="-342900" fontAlgn="ctr">
              <a:lnSpc>
                <a:spcPct val="150000"/>
              </a:lnSpc>
              <a:buSzPts val="1000"/>
              <a:buFont typeface="Symbol" panose="05050102010706020507" pitchFamily="18" charset="2"/>
              <a:buChar char=""/>
              <a:tabLst>
                <a:tab pos="457200" algn="l"/>
              </a:tabLst>
            </a:pPr>
            <a:r>
              <a:rPr lang="en-GB" sz="1800" b="1" dirty="0">
                <a:effectLst/>
                <a:latin typeface="Calibri" panose="020F0502020204030204" pitchFamily="34" charset="0"/>
                <a:ea typeface="Times New Roman" panose="02020603050405020304" pitchFamily="18" charset="0"/>
                <a:cs typeface="Calibri" panose="020F0502020204030204" pitchFamily="34" charset="0"/>
              </a:rPr>
              <a:t>Objective: </a:t>
            </a:r>
          </a:p>
          <a:p>
            <a:pPr marL="576263" lvl="1" indent="-342900" fontAlgn="ctr">
              <a:lnSpc>
                <a:spcPct val="150000"/>
              </a:lnSpc>
              <a:buSzPts val="1000"/>
              <a:buFont typeface="Symbol" panose="05050102010706020507" pitchFamily="18" charset="2"/>
              <a:buChar char=""/>
              <a:tabLst>
                <a:tab pos="457200" algn="l"/>
              </a:tabLst>
            </a:pPr>
            <a:r>
              <a:rPr lang="en-GB" sz="1400" dirty="0">
                <a:effectLst/>
                <a:latin typeface="Calibri" panose="020F0502020204030204" pitchFamily="34" charset="0"/>
                <a:ea typeface="Times New Roman" panose="02020603050405020304" pitchFamily="18" charset="0"/>
                <a:cs typeface="Calibri" panose="020F0502020204030204" pitchFamily="34" charset="0"/>
              </a:rPr>
              <a:t>Create a resource in Ansys Discovery from which data can be extracted and imported into parametric studio. </a:t>
            </a:r>
          </a:p>
          <a:p>
            <a:pPr marL="576263" lvl="1" indent="-342900" fontAlgn="ctr">
              <a:lnSpc>
                <a:spcPct val="150000"/>
              </a:lnSpc>
              <a:buSzPts val="1000"/>
              <a:buFont typeface="Symbol" panose="05050102010706020507" pitchFamily="18" charset="2"/>
              <a:buChar char=""/>
              <a:tabLst>
                <a:tab pos="457200" algn="l"/>
              </a:tabLst>
            </a:pPr>
            <a:r>
              <a:rPr lang="en-GB" sz="1400" dirty="0">
                <a:effectLst/>
                <a:latin typeface="Calibri" panose="020F0502020204030204" pitchFamily="34" charset="0"/>
                <a:ea typeface="Times New Roman" panose="02020603050405020304" pitchFamily="18" charset="0"/>
                <a:cs typeface="Calibri" panose="020F0502020204030204" pitchFamily="34" charset="0"/>
              </a:rPr>
              <a:t>Proof of concept to show what we can bring to introductory courses ( in future work with academics to create their examples)</a:t>
            </a:r>
          </a:p>
          <a:p>
            <a:pPr marL="342900" lvl="0" indent="-342900" fontAlgn="ctr">
              <a:lnSpc>
                <a:spcPct val="150000"/>
              </a:lnSpc>
              <a:buSzPts val="1000"/>
              <a:buFont typeface="Symbol" panose="05050102010706020507" pitchFamily="18" charset="2"/>
              <a:buChar char=""/>
              <a:tabLst>
                <a:tab pos="457200" algn="l"/>
              </a:tabLst>
            </a:pPr>
            <a:r>
              <a:rPr lang="en-GB" sz="1800" b="1" dirty="0">
                <a:effectLst/>
                <a:latin typeface="Calibri" panose="020F0502020204030204" pitchFamily="34" charset="0"/>
                <a:ea typeface="Times New Roman" panose="02020603050405020304" pitchFamily="18" charset="0"/>
                <a:cs typeface="Calibri" panose="020F0502020204030204" pitchFamily="34" charset="0"/>
              </a:rPr>
              <a:t>Philosophy: </a:t>
            </a:r>
            <a:r>
              <a:rPr lang="en-GB" sz="1800" dirty="0">
                <a:effectLst/>
                <a:latin typeface="Calibri" panose="020F0502020204030204" pitchFamily="34" charset="0"/>
                <a:ea typeface="Times New Roman" panose="02020603050405020304" pitchFamily="18" charset="0"/>
                <a:cs typeface="Calibri" panose="020F0502020204030204" pitchFamily="34" charset="0"/>
              </a:rPr>
              <a:t>Use visualisation and gamification to engage students and enhance understanding of underlying physics</a:t>
            </a:r>
          </a:p>
          <a:p>
            <a:pPr marL="342900" lvl="0" indent="-342900" fontAlgn="ctr">
              <a:lnSpc>
                <a:spcPct val="150000"/>
              </a:lnSpc>
              <a:buSzPts val="1000"/>
              <a:buFont typeface="Symbol" panose="05050102010706020507" pitchFamily="18" charset="2"/>
              <a:buChar char=""/>
              <a:tabLst>
                <a:tab pos="457200" algn="l"/>
              </a:tabLst>
            </a:pPr>
            <a:r>
              <a:rPr lang="en-GB" sz="1800" b="1" dirty="0">
                <a:effectLst/>
                <a:latin typeface="Calibri" panose="020F0502020204030204" pitchFamily="34" charset="0"/>
                <a:ea typeface="Times New Roman" panose="02020603050405020304" pitchFamily="18" charset="0"/>
                <a:cs typeface="Calibri" panose="020F0502020204030204" pitchFamily="34" charset="0"/>
              </a:rPr>
              <a:t>Target audience: </a:t>
            </a:r>
            <a:r>
              <a:rPr lang="en-GB" sz="1800" dirty="0">
                <a:effectLst/>
                <a:latin typeface="Calibri" panose="020F0502020204030204" pitchFamily="34" charset="0"/>
                <a:ea typeface="Times New Roman" panose="02020603050405020304" pitchFamily="18" charset="0"/>
                <a:cs typeface="Calibri" panose="020F0502020204030204" pitchFamily="34" charset="0"/>
              </a:rPr>
              <a:t>final year high school, college freshman</a:t>
            </a:r>
          </a:p>
          <a:p>
            <a:pPr marL="342900" lvl="0" indent="-342900" fontAlgn="ctr">
              <a:lnSpc>
                <a:spcPct val="150000"/>
              </a:lnSpc>
              <a:buSzPts val="1000"/>
              <a:buFont typeface="Symbol" panose="05050102010706020507" pitchFamily="18" charset="2"/>
              <a:buChar char=""/>
              <a:tabLst>
                <a:tab pos="457200" algn="l"/>
              </a:tabLst>
            </a:pPr>
            <a:r>
              <a:rPr lang="en-GB" sz="1800" b="1" dirty="0">
                <a:ea typeface="Times New Roman" panose="02020603050405020304" pitchFamily="18" charset="0"/>
              </a:rPr>
              <a:t>Learning outcomes: </a:t>
            </a:r>
          </a:p>
          <a:p>
            <a:pPr marL="576263" lvl="1" indent="-342900" fontAlgn="ctr">
              <a:lnSpc>
                <a:spcPct val="150000"/>
              </a:lnSpc>
              <a:buSzPts val="1000"/>
              <a:buFont typeface="Symbol" panose="05050102010706020507" pitchFamily="18" charset="2"/>
              <a:buChar char=""/>
              <a:tabLst>
                <a:tab pos="457200" algn="l"/>
              </a:tabLst>
            </a:pPr>
            <a:r>
              <a:rPr lang="en-GB" sz="1400" dirty="0">
                <a:effectLst/>
                <a:latin typeface="Calibri" panose="020F0502020204030204" pitchFamily="34" charset="0"/>
                <a:ea typeface="Times New Roman" panose="02020603050405020304" pitchFamily="18" charset="0"/>
                <a:cs typeface="Calibri" panose="020F0502020204030204" pitchFamily="34" charset="0"/>
              </a:rPr>
              <a:t>Understand basic underlying physics</a:t>
            </a:r>
          </a:p>
          <a:p>
            <a:pPr marL="576263" lvl="1" indent="-342900" fontAlgn="ctr">
              <a:lnSpc>
                <a:spcPct val="150000"/>
              </a:lnSpc>
              <a:buSzPts val="1000"/>
              <a:buFont typeface="Symbol" panose="05050102010706020507" pitchFamily="18" charset="2"/>
              <a:buChar char=""/>
              <a:tabLst>
                <a:tab pos="457200" algn="l"/>
              </a:tabLst>
            </a:pPr>
            <a:r>
              <a:rPr lang="en-GB" sz="1400" dirty="0">
                <a:effectLst/>
                <a:latin typeface="Calibri" panose="020F0502020204030204" pitchFamily="34" charset="0"/>
                <a:ea typeface="Times New Roman" panose="02020603050405020304" pitchFamily="18" charset="0"/>
                <a:cs typeface="Calibri" panose="020F0502020204030204" pitchFamily="34" charset="0"/>
              </a:rPr>
              <a:t>Appreciate importance of simulation</a:t>
            </a:r>
          </a:p>
          <a:p>
            <a:pPr marL="576263" lvl="1" indent="-342900" fontAlgn="ctr">
              <a:lnSpc>
                <a:spcPct val="150000"/>
              </a:lnSpc>
              <a:buSzPts val="1000"/>
              <a:buFont typeface="Symbol" panose="05050102010706020507" pitchFamily="18" charset="2"/>
              <a:buChar char=""/>
              <a:tabLst>
                <a:tab pos="457200" algn="l"/>
              </a:tabLst>
            </a:pPr>
            <a:r>
              <a:rPr lang="en-GB" sz="1400" dirty="0">
                <a:ea typeface="Times New Roman" panose="02020603050405020304" pitchFamily="18" charset="0"/>
              </a:rPr>
              <a:t>Learn how to perform basic simulations</a:t>
            </a:r>
          </a:p>
          <a:p>
            <a:pPr marL="342900" indent="-342900" fontAlgn="ctr">
              <a:lnSpc>
                <a:spcPct val="150000"/>
              </a:lnSpc>
              <a:buSzPts val="1000"/>
              <a:buFont typeface="Symbol" panose="05050102010706020507" pitchFamily="18" charset="2"/>
              <a:buChar char=""/>
              <a:tabLst>
                <a:tab pos="457200" algn="l"/>
              </a:tabLst>
            </a:pPr>
            <a:r>
              <a:rPr lang="en-GB" sz="1800" b="1" dirty="0">
                <a:effectLst/>
                <a:latin typeface="Calibri" panose="020F0502020204030204" pitchFamily="34" charset="0"/>
                <a:ea typeface="Times New Roman" panose="02020603050405020304" pitchFamily="18" charset="0"/>
                <a:cs typeface="Calibri" panose="020F0502020204030204" pitchFamily="34" charset="0"/>
              </a:rPr>
              <a:t>Deadline:</a:t>
            </a:r>
            <a:r>
              <a:rPr lang="en-GB" sz="1800" dirty="0">
                <a:effectLst/>
                <a:latin typeface="Calibri" panose="020F0502020204030204" pitchFamily="34" charset="0"/>
                <a:ea typeface="Times New Roman" panose="02020603050405020304" pitchFamily="18" charset="0"/>
                <a:cs typeface="Calibri" panose="020F0502020204030204" pitchFamily="34" charset="0"/>
              </a:rPr>
              <a:t> late September/October 2022 content ready to engage with educators and test in spring semester</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pPr>
            <a:endParaRPr lang="en-GB" dirty="0"/>
          </a:p>
        </p:txBody>
      </p:sp>
      <p:pic>
        <p:nvPicPr>
          <p:cNvPr id="8" name="Graphic 7" descr="Users outline">
            <a:extLst>
              <a:ext uri="{FF2B5EF4-FFF2-40B4-BE49-F238E27FC236}">
                <a16:creationId xmlns:a16="http://schemas.microsoft.com/office/drawing/2014/main" id="{11FC763A-8F67-B39F-4B7C-358368F0FA3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39591" y="958933"/>
            <a:ext cx="1049482" cy="1049482"/>
          </a:xfrm>
          <a:prstGeom prst="rect">
            <a:avLst/>
          </a:prstGeom>
        </p:spPr>
      </p:pic>
      <p:pic>
        <p:nvPicPr>
          <p:cNvPr id="10" name="Graphic 9" descr="Target Audience outline">
            <a:extLst>
              <a:ext uri="{FF2B5EF4-FFF2-40B4-BE49-F238E27FC236}">
                <a16:creationId xmlns:a16="http://schemas.microsoft.com/office/drawing/2014/main" id="{1C392D9E-4E06-AE05-62C5-2D909C5B4D5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140780" y="3192978"/>
            <a:ext cx="914400" cy="914400"/>
          </a:xfrm>
          <a:prstGeom prst="rect">
            <a:avLst/>
          </a:prstGeom>
        </p:spPr>
      </p:pic>
      <p:pic>
        <p:nvPicPr>
          <p:cNvPr id="12" name="Graphic 11" descr="Target outline">
            <a:extLst>
              <a:ext uri="{FF2B5EF4-FFF2-40B4-BE49-F238E27FC236}">
                <a16:creationId xmlns:a16="http://schemas.microsoft.com/office/drawing/2014/main" id="{2964962E-436B-1336-3A8E-5D6D92A889D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762331" y="1690082"/>
            <a:ext cx="914400" cy="914400"/>
          </a:xfrm>
          <a:prstGeom prst="rect">
            <a:avLst/>
          </a:prstGeom>
        </p:spPr>
      </p:pic>
      <p:pic>
        <p:nvPicPr>
          <p:cNvPr id="14" name="Graphic 13" descr="Idea outline">
            <a:extLst>
              <a:ext uri="{FF2B5EF4-FFF2-40B4-BE49-F238E27FC236}">
                <a16:creationId xmlns:a16="http://schemas.microsoft.com/office/drawing/2014/main" id="{72BCA166-C191-D19B-B0DC-891FC5C111D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703682" y="4001720"/>
            <a:ext cx="914400" cy="914400"/>
          </a:xfrm>
          <a:prstGeom prst="rect">
            <a:avLst/>
          </a:prstGeom>
        </p:spPr>
      </p:pic>
      <p:pic>
        <p:nvPicPr>
          <p:cNvPr id="16" name="Graphic 15" descr="Remote learning science outline">
            <a:extLst>
              <a:ext uri="{FF2B5EF4-FFF2-40B4-BE49-F238E27FC236}">
                <a16:creationId xmlns:a16="http://schemas.microsoft.com/office/drawing/2014/main" id="{8FF62EA5-9743-D490-EE04-1CBD012EA84E}"/>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7827050" y="2738226"/>
            <a:ext cx="914400" cy="914400"/>
          </a:xfrm>
          <a:prstGeom prst="rect">
            <a:avLst/>
          </a:prstGeom>
        </p:spPr>
      </p:pic>
    </p:spTree>
    <p:extLst>
      <p:ext uri="{BB962C8B-B14F-4D97-AF65-F5344CB8AC3E}">
        <p14:creationId xmlns:p14="http://schemas.microsoft.com/office/powerpoint/2010/main" val="32921074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AF69BC8-DCFA-1296-C72A-08FA7915ADE7}"/>
              </a:ext>
            </a:extLst>
          </p:cNvPr>
          <p:cNvPicPr>
            <a:picLocks noChangeAspect="1"/>
          </p:cNvPicPr>
          <p:nvPr/>
        </p:nvPicPr>
        <p:blipFill>
          <a:blip r:embed="rId2"/>
          <a:stretch>
            <a:fillRect/>
          </a:stretch>
        </p:blipFill>
        <p:spPr>
          <a:xfrm>
            <a:off x="1244726" y="1232435"/>
            <a:ext cx="8926171" cy="4772691"/>
          </a:xfrm>
          <a:prstGeom prst="rect">
            <a:avLst/>
          </a:prstGeom>
        </p:spPr>
      </p:pic>
      <p:sp>
        <p:nvSpPr>
          <p:cNvPr id="2" name="Slide Number Placeholder 1">
            <a:extLst>
              <a:ext uri="{FF2B5EF4-FFF2-40B4-BE49-F238E27FC236}">
                <a16:creationId xmlns:a16="http://schemas.microsoft.com/office/drawing/2014/main" id="{621C5608-69AD-087B-8409-7167899D5A89}"/>
              </a:ext>
            </a:extLst>
          </p:cNvPr>
          <p:cNvSpPr>
            <a:spLocks noGrp="1"/>
          </p:cNvSpPr>
          <p:nvPr>
            <p:ph type="sldNum" sz="quarter" idx="11"/>
          </p:nvPr>
        </p:nvSpPr>
        <p:spPr/>
        <p:txBody>
          <a:bodyPr/>
          <a:lstStyle/>
          <a:p>
            <a:fld id="{F0D23093-2AB0-F74C-B865-1A12A15B650E}" type="slidenum">
              <a:rPr lang="en-US" smtClean="0"/>
              <a:pPr/>
              <a:t>20</a:t>
            </a:fld>
            <a:endParaRPr lang="en-US"/>
          </a:p>
        </p:txBody>
      </p:sp>
      <p:sp>
        <p:nvSpPr>
          <p:cNvPr id="4" name="Title 2">
            <a:extLst>
              <a:ext uri="{FF2B5EF4-FFF2-40B4-BE49-F238E27FC236}">
                <a16:creationId xmlns:a16="http://schemas.microsoft.com/office/drawing/2014/main" id="{21B2B5D3-2256-6A30-3B78-25E2658FABE6}"/>
              </a:ext>
            </a:extLst>
          </p:cNvPr>
          <p:cNvSpPr>
            <a:spLocks noGrp="1"/>
          </p:cNvSpPr>
          <p:nvPr>
            <p:ph type="title"/>
          </p:nvPr>
        </p:nvSpPr>
        <p:spPr>
          <a:xfrm>
            <a:off x="680517" y="147625"/>
            <a:ext cx="10972800" cy="844550"/>
          </a:xfrm>
        </p:spPr>
        <p:txBody>
          <a:bodyPr/>
          <a:lstStyle/>
          <a:p>
            <a:r>
              <a:rPr lang="en-GB" dirty="0"/>
              <a:t>Night Simulation with heating Results </a:t>
            </a:r>
          </a:p>
        </p:txBody>
      </p:sp>
      <p:sp>
        <p:nvSpPr>
          <p:cNvPr id="21" name="TextBox 20">
            <a:extLst>
              <a:ext uri="{FF2B5EF4-FFF2-40B4-BE49-F238E27FC236}">
                <a16:creationId xmlns:a16="http://schemas.microsoft.com/office/drawing/2014/main" id="{0A86FF3D-8352-D353-EB2E-60E599FB640A}"/>
              </a:ext>
            </a:extLst>
          </p:cNvPr>
          <p:cNvSpPr txBox="1"/>
          <p:nvPr/>
        </p:nvSpPr>
        <p:spPr>
          <a:xfrm>
            <a:off x="5619801" y="3452408"/>
            <a:ext cx="4376058" cy="923330"/>
          </a:xfrm>
          <a:prstGeom prst="rect">
            <a:avLst/>
          </a:prstGeom>
          <a:noFill/>
          <a:ln>
            <a:solidFill>
              <a:schemeClr val="accent1"/>
            </a:solidFill>
          </a:ln>
        </p:spPr>
        <p:txBody>
          <a:bodyPr wrap="square" rtlCol="0">
            <a:spAutoFit/>
          </a:bodyPr>
          <a:lstStyle/>
          <a:p>
            <a:pPr algn="ctr"/>
            <a:r>
              <a:rPr lang="en-GB" dirty="0">
                <a:solidFill>
                  <a:schemeClr val="accent1"/>
                </a:solidFill>
              </a:rPr>
              <a:t>An heating source providing 400+ W is needed to maintain an internal temperature above 12 </a:t>
            </a:r>
            <a:r>
              <a:rPr lang="en-GB" dirty="0">
                <a:solidFill>
                  <a:schemeClr val="accent1"/>
                </a:solidFill>
                <a:latin typeface="Calibri" panose="020F0502020204030204" pitchFamily="34" charset="0"/>
                <a:cs typeface="Calibri" panose="020F0502020204030204" pitchFamily="34" charset="0"/>
              </a:rPr>
              <a:t>°</a:t>
            </a:r>
            <a:r>
              <a:rPr lang="en-GB" dirty="0">
                <a:solidFill>
                  <a:schemeClr val="accent1"/>
                </a:solidFill>
              </a:rPr>
              <a:t>C during the night</a:t>
            </a:r>
          </a:p>
        </p:txBody>
      </p:sp>
      <p:cxnSp>
        <p:nvCxnSpPr>
          <p:cNvPr id="7" name="Straight Connector 6">
            <a:extLst>
              <a:ext uri="{FF2B5EF4-FFF2-40B4-BE49-F238E27FC236}">
                <a16:creationId xmlns:a16="http://schemas.microsoft.com/office/drawing/2014/main" id="{BE370A6D-DA0F-49C0-01B2-152A87B899EB}"/>
              </a:ext>
            </a:extLst>
          </p:cNvPr>
          <p:cNvCxnSpPr/>
          <p:nvPr/>
        </p:nvCxnSpPr>
        <p:spPr>
          <a:xfrm>
            <a:off x="1785668" y="3450566"/>
            <a:ext cx="8169215" cy="0"/>
          </a:xfrm>
          <a:prstGeom prst="line">
            <a:avLst/>
          </a:prstGeom>
        </p:spPr>
        <p:style>
          <a:lnRef idx="1">
            <a:schemeClr val="accent1"/>
          </a:lnRef>
          <a:fillRef idx="0">
            <a:schemeClr val="accent1"/>
          </a:fillRef>
          <a:effectRef idx="0">
            <a:schemeClr val="accent1"/>
          </a:effectRef>
          <a:fontRef idx="minor">
            <a:schemeClr val="tx1"/>
          </a:fontRef>
        </p:style>
      </p:cxnSp>
      <p:sp>
        <p:nvSpPr>
          <p:cNvPr id="8" name="Arrow: Down 7">
            <a:extLst>
              <a:ext uri="{FF2B5EF4-FFF2-40B4-BE49-F238E27FC236}">
                <a16:creationId xmlns:a16="http://schemas.microsoft.com/office/drawing/2014/main" id="{A0867BD2-2114-896F-8DE7-A8C2588B2620}"/>
              </a:ext>
            </a:extLst>
          </p:cNvPr>
          <p:cNvSpPr/>
          <p:nvPr/>
        </p:nvSpPr>
        <p:spPr>
          <a:xfrm rot="10800000">
            <a:off x="7781026" y="2924355"/>
            <a:ext cx="172529" cy="50033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3871788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7EE23FE-3B45-CA0A-4871-93A88544BC78}"/>
              </a:ext>
            </a:extLst>
          </p:cNvPr>
          <p:cNvSpPr>
            <a:spLocks noGrp="1"/>
          </p:cNvSpPr>
          <p:nvPr>
            <p:ph type="body" sz="quarter" idx="4294967295"/>
          </p:nvPr>
        </p:nvSpPr>
        <p:spPr>
          <a:xfrm>
            <a:off x="838200" y="1905000"/>
            <a:ext cx="6172200" cy="1449388"/>
          </a:xfrm>
        </p:spPr>
        <p:txBody>
          <a:bodyPr>
            <a:normAutofit/>
          </a:bodyPr>
          <a:lstStyle/>
          <a:p>
            <a:pPr marL="0" indent="0">
              <a:buNone/>
            </a:pPr>
            <a:r>
              <a:rPr lang="en-GB" sz="4800" b="1" dirty="0"/>
              <a:t>Structural Simulation</a:t>
            </a:r>
          </a:p>
        </p:txBody>
      </p:sp>
    </p:spTree>
    <p:extLst>
      <p:ext uri="{BB962C8B-B14F-4D97-AF65-F5344CB8AC3E}">
        <p14:creationId xmlns:p14="http://schemas.microsoft.com/office/powerpoint/2010/main" val="18582086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7D248C9-E405-284A-5950-7DB1B2CEB977}"/>
              </a:ext>
            </a:extLst>
          </p:cNvPr>
          <p:cNvSpPr>
            <a:spLocks noGrp="1"/>
          </p:cNvSpPr>
          <p:nvPr>
            <p:ph type="sldNum" sz="quarter" idx="11"/>
          </p:nvPr>
        </p:nvSpPr>
        <p:spPr/>
        <p:txBody>
          <a:bodyPr/>
          <a:lstStyle/>
          <a:p>
            <a:fld id="{F0D23093-2AB0-F74C-B865-1A12A15B650E}" type="slidenum">
              <a:rPr lang="en-US" smtClean="0"/>
              <a:pPr/>
              <a:t>22</a:t>
            </a:fld>
            <a:endParaRPr lang="en-US"/>
          </a:p>
        </p:txBody>
      </p:sp>
      <p:sp>
        <p:nvSpPr>
          <p:cNvPr id="4" name="Title 2">
            <a:extLst>
              <a:ext uri="{FF2B5EF4-FFF2-40B4-BE49-F238E27FC236}">
                <a16:creationId xmlns:a16="http://schemas.microsoft.com/office/drawing/2014/main" id="{2944F263-0194-7838-F4F8-B7E68FE8A072}"/>
              </a:ext>
            </a:extLst>
          </p:cNvPr>
          <p:cNvSpPr txBox="1">
            <a:spLocks/>
          </p:cNvSpPr>
          <p:nvPr/>
        </p:nvSpPr>
        <p:spPr>
          <a:xfrm>
            <a:off x="609601" y="148581"/>
            <a:ext cx="11312105"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GB" dirty="0"/>
              <a:t>Introduction, Objective and Assumptions</a:t>
            </a:r>
          </a:p>
        </p:txBody>
      </p:sp>
      <p:sp>
        <p:nvSpPr>
          <p:cNvPr id="5" name="TextBox 4">
            <a:extLst>
              <a:ext uri="{FF2B5EF4-FFF2-40B4-BE49-F238E27FC236}">
                <a16:creationId xmlns:a16="http://schemas.microsoft.com/office/drawing/2014/main" id="{9AC39660-2823-3E73-5631-4FA2A8AA1270}"/>
              </a:ext>
            </a:extLst>
          </p:cNvPr>
          <p:cNvSpPr txBox="1"/>
          <p:nvPr/>
        </p:nvSpPr>
        <p:spPr>
          <a:xfrm>
            <a:off x="236313" y="665852"/>
            <a:ext cx="11622553" cy="6709529"/>
          </a:xfrm>
          <a:prstGeom prst="rect">
            <a:avLst/>
          </a:prstGeom>
          <a:noFill/>
        </p:spPr>
        <p:txBody>
          <a:bodyPr wrap="square" rtlCol="0">
            <a:spAutoFit/>
          </a:bodyPr>
          <a:lstStyle/>
          <a:p>
            <a:endParaRPr lang="en-GB" sz="1600" b="1" dirty="0"/>
          </a:p>
          <a:p>
            <a:pPr marL="285750" indent="-285750">
              <a:buFont typeface="Arial" panose="020B0604020202020204" pitchFamily="34" charset="0"/>
              <a:buChar char="•"/>
            </a:pPr>
            <a:r>
              <a:rPr lang="en-GB" sz="1600" b="1" dirty="0"/>
              <a:t>Objective: </a:t>
            </a:r>
            <a:r>
              <a:rPr lang="en-GB" sz="1600" dirty="0"/>
              <a:t>Understand if the greenhouse can withstand snow, ice and wind load</a:t>
            </a:r>
            <a:endParaRPr lang="en-GB" sz="1600" b="1" dirty="0"/>
          </a:p>
          <a:p>
            <a:endParaRPr lang="en-GB" sz="1400" dirty="0">
              <a:effectLst/>
              <a:latin typeface="Calibri" panose="020F0502020204030204" pitchFamily="34" charset="0"/>
              <a:ea typeface="Times New Roman" panose="02020603050405020304" pitchFamily="18" charset="0"/>
            </a:endParaRPr>
          </a:p>
          <a:p>
            <a:pPr marL="285750" indent="-285750">
              <a:buFont typeface="Arial" panose="020B0604020202020204" pitchFamily="34" charset="0"/>
              <a:buChar char="•"/>
            </a:pPr>
            <a:r>
              <a:rPr lang="en-US" sz="1600" b="1" dirty="0">
                <a:effectLst/>
                <a:latin typeface="Calibri" panose="020F0502020204030204" pitchFamily="34" charset="0"/>
                <a:ea typeface="Calibri" panose="020F0502020204030204" pitchFamily="34" charset="0"/>
                <a:cs typeface="Times New Roman" panose="02020603050405020304" pitchFamily="18" charset="0"/>
              </a:rPr>
              <a:t>Data Assumptions: </a:t>
            </a:r>
          </a:p>
          <a:p>
            <a:pPr marL="742950" lvl="1" indent="-285750">
              <a:spcAft>
                <a:spcPts val="800"/>
              </a:spcAft>
              <a:buFont typeface="Arial" panose="020B0604020202020204" pitchFamily="34" charset="0"/>
              <a:buChar char="•"/>
            </a:pPr>
            <a:r>
              <a:rPr lang="en-US" sz="1400" dirty="0">
                <a:effectLst/>
                <a:latin typeface="Calibri" panose="020F0502020204030204" pitchFamily="34" charset="0"/>
                <a:ea typeface="Calibri" panose="020F0502020204030204" pitchFamily="34" charset="0"/>
                <a:cs typeface="Times New Roman" panose="02020603050405020304" pitchFamily="18" charset="0"/>
              </a:rPr>
              <a:t>Location: Ames, IA USA</a:t>
            </a:r>
          </a:p>
          <a:p>
            <a:pPr marL="742950" lvl="1" indent="-285750">
              <a:spcAft>
                <a:spcPts val="800"/>
              </a:spcAft>
              <a:buFont typeface="Arial" panose="020B0604020202020204" pitchFamily="34" charset="0"/>
              <a:buChar char="•"/>
            </a:pPr>
            <a:r>
              <a:rPr lang="en-US" sz="1400" i="1" dirty="0">
                <a:latin typeface="Calibri" panose="020F0502020204030204" pitchFamily="34" charset="0"/>
                <a:ea typeface="Calibri" panose="020F0502020204030204" pitchFamily="34" charset="0"/>
                <a:cs typeface="Times New Roman" panose="02020603050405020304" pitchFamily="18" charset="0"/>
              </a:rPr>
              <a:t>Snow Load</a:t>
            </a:r>
            <a:r>
              <a:rPr lang="en-US" sz="1400" dirty="0">
                <a:latin typeface="Calibri" panose="020F0502020204030204" pitchFamily="34" charset="0"/>
                <a:ea typeface="Calibri" panose="020F0502020204030204" pitchFamily="34" charset="0"/>
                <a:cs typeface="Times New Roman" panose="02020603050405020304" pitchFamily="18" charset="0"/>
              </a:rPr>
              <a:t>: </a:t>
            </a:r>
            <a:r>
              <a:rPr lang="en-GB" sz="1400" dirty="0"/>
              <a:t>Maximum layer of snow that can accumulate on the surface is 0.5 m which covering a roof surface of 11.2 m2, result in 5.6 m3. As snow weights approximately 50kg per cube meter, the total load on the structure is 280 KG which can be approximated to 3kN. </a:t>
            </a:r>
          </a:p>
          <a:p>
            <a:pPr marL="742950" lvl="1" indent="-285750">
              <a:spcAft>
                <a:spcPts val="800"/>
              </a:spcAft>
              <a:buFont typeface="Arial" panose="020B0604020202020204" pitchFamily="34" charset="0"/>
              <a:buChar char="•"/>
            </a:pPr>
            <a:r>
              <a:rPr lang="en-GB" sz="1400" i="1" dirty="0"/>
              <a:t>Ice Load</a:t>
            </a:r>
            <a:r>
              <a:rPr lang="en-GB" sz="1400" dirty="0"/>
              <a:t>: Maximum layer of ice that can accumulate on the surface is 0.1 m which covering a roof surface of 11.2 m2, result in 1.12 m3. As ice weights approximately 920kg per cube meter, the total load on the structure is 1030 KG which can be approximated to </a:t>
            </a:r>
            <a:r>
              <a:rPr lang="en-GB" sz="1400" b="1" dirty="0"/>
              <a:t>10kN</a:t>
            </a:r>
            <a:r>
              <a:rPr lang="en-GB" sz="1400" dirty="0"/>
              <a:t>. Given the fact that snow and ice load are on the same surface, only ice load will be simulated as this is the worst case scenario.</a:t>
            </a:r>
          </a:p>
          <a:p>
            <a:pPr marL="742950" lvl="1" indent="-285750">
              <a:spcAft>
                <a:spcPts val="800"/>
              </a:spcAft>
              <a:buFont typeface="Arial" panose="020B0604020202020204" pitchFamily="34" charset="0"/>
              <a:buChar char="•"/>
            </a:pPr>
            <a:r>
              <a:rPr lang="en-GB" sz="1400" i="1" dirty="0"/>
              <a:t>Wind Load:  </a:t>
            </a:r>
            <a:r>
              <a:rPr lang="en-GB" sz="1400" dirty="0"/>
              <a:t>Assuming a wind force of 35 m/s, representing gusts of 80 mph not unusual for the area, and Lateral Area of </a:t>
            </a:r>
            <a:r>
              <a:rPr lang="en-GB" sz="1400" i="1" dirty="0"/>
              <a:t>10.9 m2</a:t>
            </a:r>
            <a:r>
              <a:rPr lang="en-GB" sz="1400" dirty="0"/>
              <a:t> the wind force acting on the side of the greenhouse can be calculated with the equation:</a:t>
            </a:r>
          </a:p>
          <a:p>
            <a:pPr marL="1657350" lvl="3" indent="-285750">
              <a:buFont typeface="Arial" panose="020B0604020202020204" pitchFamily="34" charset="0"/>
              <a:buChar char="•"/>
            </a:pPr>
            <a:r>
              <a:rPr lang="en-GB" sz="1400" b="0" i="1" dirty="0" err="1">
                <a:solidFill>
                  <a:srgbClr val="000000"/>
                </a:solidFill>
                <a:effectLst/>
                <a:latin typeface="bitstream vera sans"/>
              </a:rPr>
              <a:t>F</a:t>
            </a:r>
            <a:r>
              <a:rPr lang="en-GB" sz="1400" b="0" i="1" baseline="-25000" dirty="0" err="1">
                <a:solidFill>
                  <a:srgbClr val="000000"/>
                </a:solidFill>
                <a:effectLst/>
                <a:latin typeface="bitstream vera sans"/>
              </a:rPr>
              <a:t>w</a:t>
            </a:r>
            <a:r>
              <a:rPr lang="en-GB" sz="1400" b="0" i="1" dirty="0">
                <a:solidFill>
                  <a:srgbClr val="000000"/>
                </a:solidFill>
                <a:effectLst/>
                <a:latin typeface="bitstream vera sans"/>
              </a:rPr>
              <a:t>  = 1/2 ρ v</a:t>
            </a:r>
            <a:r>
              <a:rPr lang="en-GB" sz="1400" b="0" i="1" baseline="30000" dirty="0">
                <a:solidFill>
                  <a:srgbClr val="000000"/>
                </a:solidFill>
                <a:effectLst/>
                <a:latin typeface="bitstream vera sans"/>
              </a:rPr>
              <a:t>2</a:t>
            </a:r>
            <a:r>
              <a:rPr lang="en-GB" sz="1400" b="0" i="1" dirty="0">
                <a:solidFill>
                  <a:srgbClr val="000000"/>
                </a:solidFill>
                <a:effectLst/>
                <a:latin typeface="bitstream vera sans"/>
              </a:rPr>
              <a:t> A </a:t>
            </a:r>
            <a:endParaRPr lang="en-GB" sz="1400" b="0" i="0" dirty="0">
              <a:solidFill>
                <a:srgbClr val="000000"/>
              </a:solidFill>
              <a:effectLst/>
              <a:latin typeface="bitstream vera sans"/>
            </a:endParaRPr>
          </a:p>
          <a:p>
            <a:pPr marL="1657350" lvl="3" indent="-285750">
              <a:buFont typeface="Arial" panose="020B0604020202020204" pitchFamily="34" charset="0"/>
              <a:buChar char="•"/>
            </a:pPr>
            <a:endParaRPr lang="en-GB" sz="1400" b="0" i="1" dirty="0">
              <a:solidFill>
                <a:srgbClr val="000000"/>
              </a:solidFill>
              <a:effectLst/>
              <a:latin typeface="bitstream vera sans"/>
            </a:endParaRPr>
          </a:p>
          <a:p>
            <a:pPr marL="1657350" lvl="3" indent="-285750">
              <a:buFont typeface="Arial" panose="020B0604020202020204" pitchFamily="34" charset="0"/>
              <a:buChar char="•"/>
            </a:pPr>
            <a:r>
              <a:rPr lang="en-GB" sz="1400" b="0" i="1" dirty="0">
                <a:solidFill>
                  <a:srgbClr val="000000"/>
                </a:solidFill>
                <a:effectLst/>
                <a:latin typeface="bitstream vera sans"/>
              </a:rPr>
              <a:t>where</a:t>
            </a:r>
            <a:endParaRPr lang="en-GB" sz="1400" b="0" i="0" dirty="0">
              <a:solidFill>
                <a:srgbClr val="000000"/>
              </a:solidFill>
              <a:effectLst/>
              <a:latin typeface="bitstream vera sans"/>
            </a:endParaRPr>
          </a:p>
          <a:p>
            <a:pPr marL="2000250" lvl="4" indent="-171450">
              <a:buFont typeface="Arial" panose="020B0604020202020204" pitchFamily="34" charset="0"/>
              <a:buChar char="•"/>
            </a:pPr>
            <a:r>
              <a:rPr lang="en-GB" sz="1100" b="0" i="1" dirty="0" err="1">
                <a:solidFill>
                  <a:srgbClr val="000000"/>
                </a:solidFill>
                <a:effectLst/>
                <a:latin typeface="bitstream vera sans"/>
              </a:rPr>
              <a:t>F</a:t>
            </a:r>
            <a:r>
              <a:rPr lang="en-GB" sz="1100" b="0" i="1" baseline="-25000" dirty="0" err="1">
                <a:solidFill>
                  <a:srgbClr val="000000"/>
                </a:solidFill>
                <a:effectLst/>
                <a:latin typeface="bitstream vera sans"/>
              </a:rPr>
              <a:t>w</a:t>
            </a:r>
            <a:r>
              <a:rPr lang="en-GB" sz="1100" b="0" i="1" dirty="0">
                <a:solidFill>
                  <a:srgbClr val="000000"/>
                </a:solidFill>
                <a:effectLst/>
                <a:latin typeface="bitstream vera sans"/>
              </a:rPr>
              <a:t> = wind </a:t>
            </a:r>
            <a:r>
              <a:rPr lang="en-GB" sz="1100" b="0" i="1" u="none" strike="noStrike" dirty="0">
                <a:solidFill>
                  <a:srgbClr val="000000"/>
                </a:solidFill>
                <a:effectLst/>
                <a:latin typeface="bitstream vera sans"/>
                <a:hlinkClick r:id="rId2" tooltip="Force"/>
              </a:rPr>
              <a:t>force</a:t>
            </a:r>
            <a:r>
              <a:rPr lang="en-GB" sz="1100" b="0" i="1" dirty="0">
                <a:solidFill>
                  <a:srgbClr val="000000"/>
                </a:solidFill>
                <a:effectLst/>
                <a:latin typeface="bitstream vera sans"/>
              </a:rPr>
              <a:t> (N)</a:t>
            </a:r>
            <a:endParaRPr lang="en-GB" sz="1100" b="0" i="0" dirty="0">
              <a:solidFill>
                <a:srgbClr val="000000"/>
              </a:solidFill>
              <a:effectLst/>
              <a:latin typeface="bitstream vera sans"/>
            </a:endParaRPr>
          </a:p>
          <a:p>
            <a:pPr marL="2000250" lvl="4" indent="-171450">
              <a:buFont typeface="Arial" panose="020B0604020202020204" pitchFamily="34" charset="0"/>
              <a:buChar char="•"/>
            </a:pPr>
            <a:r>
              <a:rPr lang="en-GB" sz="1100" b="0" i="1" dirty="0">
                <a:solidFill>
                  <a:srgbClr val="000000"/>
                </a:solidFill>
                <a:effectLst/>
                <a:latin typeface="bitstream vera sans"/>
              </a:rPr>
              <a:t>A = surface area (m</a:t>
            </a:r>
            <a:r>
              <a:rPr lang="en-GB" sz="1100" b="0" i="1" baseline="30000" dirty="0">
                <a:solidFill>
                  <a:srgbClr val="000000"/>
                </a:solidFill>
                <a:effectLst/>
                <a:latin typeface="bitstream vera sans"/>
              </a:rPr>
              <a:t>2</a:t>
            </a:r>
            <a:r>
              <a:rPr lang="en-GB" sz="1100" b="0" i="1" dirty="0">
                <a:solidFill>
                  <a:srgbClr val="000000"/>
                </a:solidFill>
                <a:effectLst/>
                <a:latin typeface="bitstream vera sans"/>
              </a:rPr>
              <a:t>)</a:t>
            </a:r>
            <a:endParaRPr lang="en-GB" sz="1100" b="0" i="0" dirty="0">
              <a:solidFill>
                <a:srgbClr val="000000"/>
              </a:solidFill>
              <a:effectLst/>
              <a:latin typeface="bitstream vera sans"/>
            </a:endParaRPr>
          </a:p>
          <a:p>
            <a:pPr marL="2000250" lvl="4" indent="-171450">
              <a:buFont typeface="Arial" panose="020B0604020202020204" pitchFamily="34" charset="0"/>
              <a:buChar char="•"/>
            </a:pPr>
            <a:r>
              <a:rPr lang="en-GB" sz="1100" b="0" i="1" dirty="0">
                <a:solidFill>
                  <a:srgbClr val="000000"/>
                </a:solidFill>
                <a:effectLst/>
                <a:latin typeface="bitstream vera sans"/>
              </a:rPr>
              <a:t>ρ = </a:t>
            </a:r>
            <a:r>
              <a:rPr lang="en-GB" sz="1100" b="0" i="1" u="none" strike="noStrike" dirty="0">
                <a:solidFill>
                  <a:srgbClr val="000000"/>
                </a:solidFill>
                <a:effectLst/>
                <a:latin typeface="bitstream vera sans"/>
                <a:hlinkClick r:id="rId3" tooltip="Air - density"/>
              </a:rPr>
              <a:t>density of air</a:t>
            </a:r>
            <a:r>
              <a:rPr lang="en-GB" sz="1100" b="0" i="1" dirty="0">
                <a:solidFill>
                  <a:srgbClr val="000000"/>
                </a:solidFill>
                <a:effectLst/>
                <a:latin typeface="bitstream vera sans"/>
              </a:rPr>
              <a:t> (kg/m</a:t>
            </a:r>
            <a:r>
              <a:rPr lang="en-GB" sz="1100" b="0" i="1" baseline="30000" dirty="0">
                <a:solidFill>
                  <a:srgbClr val="000000"/>
                </a:solidFill>
                <a:effectLst/>
                <a:latin typeface="bitstream vera sans"/>
              </a:rPr>
              <a:t>3</a:t>
            </a:r>
            <a:r>
              <a:rPr lang="en-GB" sz="1100" b="0" i="1" dirty="0">
                <a:solidFill>
                  <a:srgbClr val="000000"/>
                </a:solidFill>
                <a:effectLst/>
                <a:latin typeface="bitstream vera sans"/>
              </a:rPr>
              <a:t>)</a:t>
            </a:r>
            <a:endParaRPr lang="en-GB" sz="1100" b="0" i="0" dirty="0">
              <a:solidFill>
                <a:srgbClr val="000000"/>
              </a:solidFill>
              <a:effectLst/>
              <a:latin typeface="bitstream vera sans"/>
            </a:endParaRPr>
          </a:p>
          <a:p>
            <a:pPr marL="2000250" lvl="4" indent="-171450">
              <a:buFont typeface="Arial" panose="020B0604020202020204" pitchFamily="34" charset="0"/>
              <a:buChar char="•"/>
            </a:pPr>
            <a:r>
              <a:rPr lang="en-GB" sz="1100" b="0" i="1" dirty="0">
                <a:solidFill>
                  <a:srgbClr val="000000"/>
                </a:solidFill>
                <a:effectLst/>
                <a:latin typeface="bitstream vera sans"/>
              </a:rPr>
              <a:t>v = wind speed (m/s)</a:t>
            </a:r>
          </a:p>
          <a:p>
            <a:pPr marL="1657350" lvl="3" indent="-285750">
              <a:buFont typeface="Arial" panose="020B0604020202020204" pitchFamily="34" charset="0"/>
              <a:buChar char="•"/>
            </a:pPr>
            <a:endParaRPr lang="en-GB" sz="1400" i="1" dirty="0">
              <a:solidFill>
                <a:srgbClr val="000000"/>
              </a:solidFill>
              <a:latin typeface="bitstream vera sans"/>
            </a:endParaRPr>
          </a:p>
          <a:p>
            <a:pPr marL="1657350" lvl="3" indent="-285750">
              <a:buFont typeface="Arial" panose="020B0604020202020204" pitchFamily="34" charset="0"/>
              <a:buChar char="•"/>
            </a:pPr>
            <a:r>
              <a:rPr lang="en-GB" sz="1400" b="0" i="1" dirty="0">
                <a:solidFill>
                  <a:srgbClr val="000000"/>
                </a:solidFill>
                <a:effectLst/>
                <a:latin typeface="bitstream vera sans"/>
              </a:rPr>
              <a:t>F=0.5*1.12*(35^2)*10.9=7477-&gt; </a:t>
            </a:r>
            <a:r>
              <a:rPr lang="en-GB" sz="1400" b="1" i="1" dirty="0">
                <a:solidFill>
                  <a:srgbClr val="000000"/>
                </a:solidFill>
                <a:effectLst/>
                <a:latin typeface="bitstream vera sans"/>
              </a:rPr>
              <a:t>7.4kN</a:t>
            </a:r>
            <a:endParaRPr lang="en-GB" sz="1400" b="1" i="0" dirty="0">
              <a:solidFill>
                <a:srgbClr val="000000"/>
              </a:solidFill>
              <a:effectLst/>
              <a:latin typeface="bitstream vera sans"/>
            </a:endParaRPr>
          </a:p>
          <a:p>
            <a:pPr marL="742950" lvl="1" indent="-285750">
              <a:spcAft>
                <a:spcPts val="800"/>
              </a:spcAft>
              <a:buFont typeface="Arial" panose="020B0604020202020204" pitchFamily="34" charset="0"/>
              <a:buChar char="•"/>
            </a:pPr>
            <a:endParaRPr lang="en-GB" sz="1400" i="1" dirty="0"/>
          </a:p>
          <a:p>
            <a:pPr marL="742950" lvl="1" indent="-285750">
              <a:spcAft>
                <a:spcPts val="800"/>
              </a:spcAft>
              <a:buFont typeface="Arial" panose="020B0604020202020204" pitchFamily="34" charset="0"/>
              <a:buChar char="•"/>
            </a:pPr>
            <a:endParaRPr lang="en-GB" sz="1400" i="1" dirty="0"/>
          </a:p>
          <a:p>
            <a:pPr marL="742950" lvl="1" indent="-285750">
              <a:spcAft>
                <a:spcPts val="800"/>
              </a:spcAft>
              <a:buFont typeface="Arial" panose="020B0604020202020204" pitchFamily="34" charset="0"/>
              <a:buChar char="•"/>
            </a:pPr>
            <a:endParaRPr lang="en-GB" sz="1400" dirty="0"/>
          </a:p>
          <a:p>
            <a:pPr marL="1200150" lvl="2" indent="-285750">
              <a:spcAft>
                <a:spcPts val="800"/>
              </a:spcAft>
              <a:buFont typeface="Arial" panose="020B0604020202020204" pitchFamily="34" charset="0"/>
              <a:buChar char="•"/>
            </a:pPr>
            <a:endParaRPr lang="en-GB" sz="1400" dirty="0"/>
          </a:p>
          <a:p>
            <a:pPr lvl="2">
              <a:spcAft>
                <a:spcPts val="800"/>
              </a:spcAft>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buFont typeface="Arial" panose="020B0604020202020204" pitchFamily="34" charset="0"/>
              <a:buChar char="•"/>
            </a:pPr>
            <a:endParaRPr lang="en-GB" sz="1400" dirty="0">
              <a:effectLst/>
              <a:latin typeface="Calibri" panose="020F0502020204030204" pitchFamily="34" charset="0"/>
              <a:ea typeface="Calibri" panose="020F0502020204030204" pitchFamily="34" charset="0"/>
            </a:endParaRPr>
          </a:p>
        </p:txBody>
      </p:sp>
      <p:sp>
        <p:nvSpPr>
          <p:cNvPr id="3" name="Rectangle 2">
            <a:extLst>
              <a:ext uri="{FF2B5EF4-FFF2-40B4-BE49-F238E27FC236}">
                <a16:creationId xmlns:a16="http://schemas.microsoft.com/office/drawing/2014/main" id="{D58DB1F6-CDC3-43F8-958B-F14CDB5A4FAC}"/>
              </a:ext>
            </a:extLst>
          </p:cNvPr>
          <p:cNvSpPr/>
          <p:nvPr/>
        </p:nvSpPr>
        <p:spPr>
          <a:xfrm>
            <a:off x="8095130" y="4957482"/>
            <a:ext cx="1192306" cy="9502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Isosceles Triangle 5">
            <a:extLst>
              <a:ext uri="{FF2B5EF4-FFF2-40B4-BE49-F238E27FC236}">
                <a16:creationId xmlns:a16="http://schemas.microsoft.com/office/drawing/2014/main" id="{9EA14A47-2DA7-8768-D65B-FD45208E7860}"/>
              </a:ext>
            </a:extLst>
          </p:cNvPr>
          <p:cNvSpPr/>
          <p:nvPr/>
        </p:nvSpPr>
        <p:spPr>
          <a:xfrm>
            <a:off x="8113059" y="4186518"/>
            <a:ext cx="1147483" cy="7620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8" name="Straight Arrow Connector 7">
            <a:extLst>
              <a:ext uri="{FF2B5EF4-FFF2-40B4-BE49-F238E27FC236}">
                <a16:creationId xmlns:a16="http://schemas.microsoft.com/office/drawing/2014/main" id="{321EE486-7281-1C9E-D7A2-034EE73B0C31}"/>
              </a:ext>
            </a:extLst>
          </p:cNvPr>
          <p:cNvCxnSpPr/>
          <p:nvPr/>
        </p:nvCxnSpPr>
        <p:spPr>
          <a:xfrm>
            <a:off x="7198659" y="5468471"/>
            <a:ext cx="717177" cy="0"/>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9" name="Straight Arrow Connector 8">
            <a:extLst>
              <a:ext uri="{FF2B5EF4-FFF2-40B4-BE49-F238E27FC236}">
                <a16:creationId xmlns:a16="http://schemas.microsoft.com/office/drawing/2014/main" id="{640F617D-A3DF-FA6E-D039-88F1FA4F2C8D}"/>
              </a:ext>
            </a:extLst>
          </p:cNvPr>
          <p:cNvCxnSpPr/>
          <p:nvPr/>
        </p:nvCxnSpPr>
        <p:spPr>
          <a:xfrm>
            <a:off x="7467600" y="4625789"/>
            <a:ext cx="717177" cy="0"/>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10" name="Straight Arrow Connector 9">
            <a:extLst>
              <a:ext uri="{FF2B5EF4-FFF2-40B4-BE49-F238E27FC236}">
                <a16:creationId xmlns:a16="http://schemas.microsoft.com/office/drawing/2014/main" id="{76DFA14E-C625-159C-B684-E12E9C8A424C}"/>
              </a:ext>
            </a:extLst>
          </p:cNvPr>
          <p:cNvCxnSpPr>
            <a:cxnSpLocks/>
          </p:cNvCxnSpPr>
          <p:nvPr/>
        </p:nvCxnSpPr>
        <p:spPr>
          <a:xfrm rot="5400000">
            <a:off x="7915835" y="4258237"/>
            <a:ext cx="717177" cy="0"/>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sp>
        <p:nvSpPr>
          <p:cNvPr id="11" name="TextBox 10">
            <a:extLst>
              <a:ext uri="{FF2B5EF4-FFF2-40B4-BE49-F238E27FC236}">
                <a16:creationId xmlns:a16="http://schemas.microsoft.com/office/drawing/2014/main" id="{24DADF82-BE70-792C-3BE0-9399F0103A33}"/>
              </a:ext>
            </a:extLst>
          </p:cNvPr>
          <p:cNvSpPr txBox="1"/>
          <p:nvPr/>
        </p:nvSpPr>
        <p:spPr>
          <a:xfrm>
            <a:off x="6687671" y="4957482"/>
            <a:ext cx="905435" cy="369332"/>
          </a:xfrm>
          <a:prstGeom prst="rect">
            <a:avLst/>
          </a:prstGeom>
          <a:noFill/>
        </p:spPr>
        <p:txBody>
          <a:bodyPr wrap="square" rtlCol="0">
            <a:spAutoFit/>
          </a:bodyPr>
          <a:lstStyle/>
          <a:p>
            <a:r>
              <a:rPr lang="en-GB" dirty="0"/>
              <a:t>3.7 KN</a:t>
            </a:r>
          </a:p>
        </p:txBody>
      </p:sp>
      <p:sp>
        <p:nvSpPr>
          <p:cNvPr id="12" name="TextBox 11">
            <a:extLst>
              <a:ext uri="{FF2B5EF4-FFF2-40B4-BE49-F238E27FC236}">
                <a16:creationId xmlns:a16="http://schemas.microsoft.com/office/drawing/2014/main" id="{53BEA231-422A-05CE-5831-B38AB36D0CC6}"/>
              </a:ext>
            </a:extLst>
          </p:cNvPr>
          <p:cNvSpPr txBox="1"/>
          <p:nvPr/>
        </p:nvSpPr>
        <p:spPr>
          <a:xfrm>
            <a:off x="7171765" y="4231341"/>
            <a:ext cx="905435" cy="369332"/>
          </a:xfrm>
          <a:prstGeom prst="rect">
            <a:avLst/>
          </a:prstGeom>
          <a:noFill/>
        </p:spPr>
        <p:txBody>
          <a:bodyPr wrap="square" rtlCol="0">
            <a:spAutoFit/>
          </a:bodyPr>
          <a:lstStyle/>
          <a:p>
            <a:r>
              <a:rPr lang="en-GB" dirty="0"/>
              <a:t>3.7 KN</a:t>
            </a:r>
          </a:p>
        </p:txBody>
      </p:sp>
      <p:sp>
        <p:nvSpPr>
          <p:cNvPr id="13" name="TextBox 12">
            <a:extLst>
              <a:ext uri="{FF2B5EF4-FFF2-40B4-BE49-F238E27FC236}">
                <a16:creationId xmlns:a16="http://schemas.microsoft.com/office/drawing/2014/main" id="{D7DB8BF5-5F91-460C-B62B-357DB660B43C}"/>
              </a:ext>
            </a:extLst>
          </p:cNvPr>
          <p:cNvSpPr txBox="1"/>
          <p:nvPr/>
        </p:nvSpPr>
        <p:spPr>
          <a:xfrm>
            <a:off x="7655859" y="3729318"/>
            <a:ext cx="905435" cy="369332"/>
          </a:xfrm>
          <a:prstGeom prst="rect">
            <a:avLst/>
          </a:prstGeom>
          <a:noFill/>
        </p:spPr>
        <p:txBody>
          <a:bodyPr wrap="square" rtlCol="0">
            <a:spAutoFit/>
          </a:bodyPr>
          <a:lstStyle/>
          <a:p>
            <a:r>
              <a:rPr lang="en-GB" dirty="0"/>
              <a:t>5 KN</a:t>
            </a:r>
          </a:p>
        </p:txBody>
      </p:sp>
      <p:sp>
        <p:nvSpPr>
          <p:cNvPr id="14" name="TextBox 13">
            <a:extLst>
              <a:ext uri="{FF2B5EF4-FFF2-40B4-BE49-F238E27FC236}">
                <a16:creationId xmlns:a16="http://schemas.microsoft.com/office/drawing/2014/main" id="{7C8E1423-7A2C-45CC-C145-854C5779EDC4}"/>
              </a:ext>
            </a:extLst>
          </p:cNvPr>
          <p:cNvSpPr txBox="1"/>
          <p:nvPr/>
        </p:nvSpPr>
        <p:spPr>
          <a:xfrm>
            <a:off x="9843248" y="4885765"/>
            <a:ext cx="1138518" cy="369332"/>
          </a:xfrm>
          <a:prstGeom prst="rect">
            <a:avLst/>
          </a:prstGeom>
          <a:noFill/>
        </p:spPr>
        <p:txBody>
          <a:bodyPr wrap="square" rtlCol="0">
            <a:spAutoFit/>
          </a:bodyPr>
          <a:lstStyle/>
          <a:p>
            <a:r>
              <a:rPr lang="en-GB" dirty="0"/>
              <a:t>Gravity</a:t>
            </a:r>
          </a:p>
        </p:txBody>
      </p:sp>
      <p:cxnSp>
        <p:nvCxnSpPr>
          <p:cNvPr id="15" name="Straight Arrow Connector 14">
            <a:extLst>
              <a:ext uri="{FF2B5EF4-FFF2-40B4-BE49-F238E27FC236}">
                <a16:creationId xmlns:a16="http://schemas.microsoft.com/office/drawing/2014/main" id="{41E33A55-F777-1368-FD23-C10B30EA483E}"/>
              </a:ext>
            </a:extLst>
          </p:cNvPr>
          <p:cNvCxnSpPr>
            <a:cxnSpLocks/>
          </p:cNvCxnSpPr>
          <p:nvPr/>
        </p:nvCxnSpPr>
        <p:spPr>
          <a:xfrm rot="5400000">
            <a:off x="8758517" y="4267206"/>
            <a:ext cx="717177" cy="0"/>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sp>
        <p:nvSpPr>
          <p:cNvPr id="16" name="TextBox 15">
            <a:extLst>
              <a:ext uri="{FF2B5EF4-FFF2-40B4-BE49-F238E27FC236}">
                <a16:creationId xmlns:a16="http://schemas.microsoft.com/office/drawing/2014/main" id="{4320895C-EF29-8A5B-EA04-FDF3FF38356A}"/>
              </a:ext>
            </a:extLst>
          </p:cNvPr>
          <p:cNvSpPr txBox="1"/>
          <p:nvPr/>
        </p:nvSpPr>
        <p:spPr>
          <a:xfrm>
            <a:off x="9117107" y="3720354"/>
            <a:ext cx="905435" cy="369332"/>
          </a:xfrm>
          <a:prstGeom prst="rect">
            <a:avLst/>
          </a:prstGeom>
          <a:noFill/>
        </p:spPr>
        <p:txBody>
          <a:bodyPr wrap="square" rtlCol="0">
            <a:spAutoFit/>
          </a:bodyPr>
          <a:lstStyle/>
          <a:p>
            <a:r>
              <a:rPr lang="en-GB" dirty="0"/>
              <a:t>5 KN</a:t>
            </a:r>
          </a:p>
        </p:txBody>
      </p:sp>
      <p:cxnSp>
        <p:nvCxnSpPr>
          <p:cNvPr id="17" name="Straight Arrow Connector 16">
            <a:extLst>
              <a:ext uri="{FF2B5EF4-FFF2-40B4-BE49-F238E27FC236}">
                <a16:creationId xmlns:a16="http://schemas.microsoft.com/office/drawing/2014/main" id="{83E5E7EA-9BF0-3448-6CC4-C88A2527E40F}"/>
              </a:ext>
            </a:extLst>
          </p:cNvPr>
          <p:cNvCxnSpPr>
            <a:cxnSpLocks/>
          </p:cNvCxnSpPr>
          <p:nvPr/>
        </p:nvCxnSpPr>
        <p:spPr>
          <a:xfrm rot="5400000">
            <a:off x="9359152" y="5118857"/>
            <a:ext cx="717177" cy="0"/>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3789539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F17E382-754A-8EE4-4CC3-B38A2F48D4BB}"/>
              </a:ext>
            </a:extLst>
          </p:cNvPr>
          <p:cNvSpPr>
            <a:spLocks noGrp="1"/>
          </p:cNvSpPr>
          <p:nvPr>
            <p:ph type="sldNum" sz="quarter" idx="11"/>
          </p:nvPr>
        </p:nvSpPr>
        <p:spPr/>
        <p:txBody>
          <a:bodyPr/>
          <a:lstStyle/>
          <a:p>
            <a:fld id="{F0D23093-2AB0-F74C-B865-1A12A15B650E}" type="slidenum">
              <a:rPr lang="en-US" smtClean="0"/>
              <a:pPr/>
              <a:t>23</a:t>
            </a:fld>
            <a:endParaRPr lang="en-US"/>
          </a:p>
        </p:txBody>
      </p:sp>
      <p:sp>
        <p:nvSpPr>
          <p:cNvPr id="3" name="Title 2">
            <a:extLst>
              <a:ext uri="{FF2B5EF4-FFF2-40B4-BE49-F238E27FC236}">
                <a16:creationId xmlns:a16="http://schemas.microsoft.com/office/drawing/2014/main" id="{5460CE25-B707-F021-AB40-BA9ADEA32DF2}"/>
              </a:ext>
            </a:extLst>
          </p:cNvPr>
          <p:cNvSpPr>
            <a:spLocks noGrp="1"/>
          </p:cNvSpPr>
          <p:nvPr>
            <p:ph type="title"/>
          </p:nvPr>
        </p:nvSpPr>
        <p:spPr/>
        <p:txBody>
          <a:bodyPr/>
          <a:lstStyle/>
          <a:p>
            <a:r>
              <a:rPr lang="en-GB" dirty="0"/>
              <a:t>Boundary Conditions Set up – Structural Simulation</a:t>
            </a:r>
            <a:endParaRPr lang="en-US" dirty="0"/>
          </a:p>
        </p:txBody>
      </p:sp>
      <p:pic>
        <p:nvPicPr>
          <p:cNvPr id="5" name="Picture 4">
            <a:extLst>
              <a:ext uri="{FF2B5EF4-FFF2-40B4-BE49-F238E27FC236}">
                <a16:creationId xmlns:a16="http://schemas.microsoft.com/office/drawing/2014/main" id="{D3CAE953-BFBE-D2F9-361A-34873181FC22}"/>
              </a:ext>
            </a:extLst>
          </p:cNvPr>
          <p:cNvPicPr>
            <a:picLocks noChangeAspect="1"/>
          </p:cNvPicPr>
          <p:nvPr/>
        </p:nvPicPr>
        <p:blipFill rotWithShape="1">
          <a:blip r:embed="rId2"/>
          <a:srcRect t="12477"/>
          <a:stretch/>
        </p:blipFill>
        <p:spPr>
          <a:xfrm>
            <a:off x="357675" y="1324947"/>
            <a:ext cx="4489268" cy="4208106"/>
          </a:xfrm>
          <a:prstGeom prst="rect">
            <a:avLst/>
          </a:prstGeom>
        </p:spPr>
      </p:pic>
      <p:sp>
        <p:nvSpPr>
          <p:cNvPr id="7" name="TextBox 6">
            <a:extLst>
              <a:ext uri="{FF2B5EF4-FFF2-40B4-BE49-F238E27FC236}">
                <a16:creationId xmlns:a16="http://schemas.microsoft.com/office/drawing/2014/main" id="{BA393329-40D2-3AD5-B827-432761577364}"/>
              </a:ext>
            </a:extLst>
          </p:cNvPr>
          <p:cNvSpPr txBox="1"/>
          <p:nvPr/>
        </p:nvSpPr>
        <p:spPr>
          <a:xfrm>
            <a:off x="5472779" y="1166842"/>
            <a:ext cx="6487064" cy="4247317"/>
          </a:xfrm>
          <a:prstGeom prst="rect">
            <a:avLst/>
          </a:prstGeom>
          <a:noFill/>
        </p:spPr>
        <p:txBody>
          <a:bodyPr wrap="square" rtlCol="0">
            <a:spAutoFit/>
          </a:bodyPr>
          <a:lstStyle/>
          <a:p>
            <a:pPr marL="285750" indent="-285750">
              <a:buFont typeface="Arial" panose="020B0604020202020204" pitchFamily="34" charset="0"/>
              <a:buChar char="•"/>
            </a:pPr>
            <a:r>
              <a:rPr lang="en-GB" dirty="0"/>
              <a:t>Plastic, Acrylic </a:t>
            </a:r>
            <a:r>
              <a:rPr lang="en-GB" b="1" dirty="0"/>
              <a:t>[Window panels]</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Wood, Pine </a:t>
            </a:r>
            <a:r>
              <a:rPr lang="en-GB" b="1" dirty="0"/>
              <a:t>[Frame]</a:t>
            </a:r>
          </a:p>
          <a:p>
            <a:endParaRPr lang="en-GB" dirty="0"/>
          </a:p>
          <a:p>
            <a:pPr marL="285750" indent="-285750">
              <a:buFont typeface="Arial" panose="020B0604020202020204" pitchFamily="34" charset="0"/>
              <a:buChar char="•"/>
            </a:pPr>
            <a:r>
              <a:rPr lang="en-GB" dirty="0"/>
              <a:t>Activate </a:t>
            </a:r>
            <a:r>
              <a:rPr lang="en-GB" b="1" dirty="0"/>
              <a:t>Gravity</a:t>
            </a:r>
            <a:r>
              <a:rPr lang="en-GB" dirty="0"/>
              <a:t> to simulate </a:t>
            </a:r>
            <a:r>
              <a:rPr lang="en-GB" b="1" dirty="0"/>
              <a:t>natural density </a:t>
            </a:r>
            <a:r>
              <a:rPr lang="en-GB" dirty="0"/>
              <a:t>of Air outside the greenhouse (-Y as per Global Axis)</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Distributed Force 3 Wind load 5 </a:t>
            </a:r>
            <a:r>
              <a:rPr lang="en-GB" dirty="0" err="1"/>
              <a:t>kN</a:t>
            </a:r>
            <a:r>
              <a:rPr lang="en-GB" dirty="0"/>
              <a:t> </a:t>
            </a:r>
            <a:r>
              <a:rPr lang="en-GB" b="1" dirty="0"/>
              <a:t>[right side wall only]</a:t>
            </a:r>
          </a:p>
          <a:p>
            <a:endParaRPr lang="en-GB" b="1" dirty="0"/>
          </a:p>
          <a:p>
            <a:pPr marL="285750" indent="-285750">
              <a:buFont typeface="Arial" panose="020B0604020202020204" pitchFamily="34" charset="0"/>
              <a:buChar char="•"/>
            </a:pPr>
            <a:r>
              <a:rPr lang="en-GB" dirty="0"/>
              <a:t>Distributed Force 4 Ice and Wind load 5 </a:t>
            </a:r>
            <a:r>
              <a:rPr lang="en-GB" dirty="0" err="1"/>
              <a:t>kN</a:t>
            </a:r>
            <a:r>
              <a:rPr lang="en-GB" dirty="0"/>
              <a:t> </a:t>
            </a:r>
            <a:r>
              <a:rPr lang="en-GB" b="1" dirty="0"/>
              <a:t>[left side wall and left side roof only]</a:t>
            </a:r>
          </a:p>
          <a:p>
            <a:pPr marL="285750" indent="-285750">
              <a:buFont typeface="Arial" panose="020B0604020202020204" pitchFamily="34" charset="0"/>
              <a:buChar char="•"/>
            </a:pPr>
            <a:endParaRPr lang="en-GB" b="1" dirty="0"/>
          </a:p>
          <a:p>
            <a:pPr marL="285750" indent="-285750">
              <a:buFont typeface="Arial" panose="020B0604020202020204" pitchFamily="34" charset="0"/>
              <a:buChar char="•"/>
            </a:pPr>
            <a:r>
              <a:rPr lang="en-GB" dirty="0"/>
              <a:t>Distributed Force 5 Ice load 5 </a:t>
            </a:r>
            <a:r>
              <a:rPr lang="en-GB" dirty="0" err="1"/>
              <a:t>kN</a:t>
            </a:r>
            <a:r>
              <a:rPr lang="en-GB" dirty="0"/>
              <a:t> </a:t>
            </a:r>
            <a:r>
              <a:rPr lang="en-GB" b="1" dirty="0"/>
              <a:t>[right side of the roof only]</a:t>
            </a:r>
          </a:p>
          <a:p>
            <a:endParaRPr lang="en-GB" dirty="0"/>
          </a:p>
          <a:p>
            <a:pPr marL="285750" indent="-285750">
              <a:buFont typeface="Arial" panose="020B0604020202020204" pitchFamily="34" charset="0"/>
              <a:buChar char="•"/>
            </a:pPr>
            <a:r>
              <a:rPr lang="en-GB" dirty="0"/>
              <a:t>Fixed Support </a:t>
            </a:r>
            <a:r>
              <a:rPr lang="en-GB" b="1" dirty="0"/>
              <a:t>[Ground not moving]</a:t>
            </a:r>
          </a:p>
        </p:txBody>
      </p:sp>
      <p:sp>
        <p:nvSpPr>
          <p:cNvPr id="4" name="Rectangle 3">
            <a:extLst>
              <a:ext uri="{FF2B5EF4-FFF2-40B4-BE49-F238E27FC236}">
                <a16:creationId xmlns:a16="http://schemas.microsoft.com/office/drawing/2014/main" id="{AEFE5689-6B86-3C5F-2498-C4D11CFEE5DC}"/>
              </a:ext>
            </a:extLst>
          </p:cNvPr>
          <p:cNvSpPr/>
          <p:nvPr/>
        </p:nvSpPr>
        <p:spPr>
          <a:xfrm>
            <a:off x="5604347" y="1170410"/>
            <a:ext cx="3398828" cy="378459"/>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9AF89CE5-B544-416A-D8BF-832AA1EB118B}"/>
              </a:ext>
            </a:extLst>
          </p:cNvPr>
          <p:cNvSpPr/>
          <p:nvPr/>
        </p:nvSpPr>
        <p:spPr>
          <a:xfrm>
            <a:off x="5605649" y="1715543"/>
            <a:ext cx="2185416" cy="378459"/>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4EF5A7C3-C929-126D-FB7F-3811B19563CB}"/>
              </a:ext>
            </a:extLst>
          </p:cNvPr>
          <p:cNvSpPr/>
          <p:nvPr/>
        </p:nvSpPr>
        <p:spPr>
          <a:xfrm>
            <a:off x="5605646" y="2260676"/>
            <a:ext cx="6076281" cy="626758"/>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0A44A0FE-B3C9-F6D7-BD81-3B92CC16C7FC}"/>
              </a:ext>
            </a:extLst>
          </p:cNvPr>
          <p:cNvSpPr/>
          <p:nvPr/>
        </p:nvSpPr>
        <p:spPr>
          <a:xfrm>
            <a:off x="5605647" y="3059858"/>
            <a:ext cx="5581757" cy="378460"/>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8E22BBC8-E8D1-2414-F01C-2EBF050B8AD6}"/>
              </a:ext>
            </a:extLst>
          </p:cNvPr>
          <p:cNvSpPr/>
          <p:nvPr/>
        </p:nvSpPr>
        <p:spPr>
          <a:xfrm>
            <a:off x="5608971" y="3604991"/>
            <a:ext cx="6072955" cy="630813"/>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158B0BA9-6077-AD17-E60A-10A6B65FD384}"/>
              </a:ext>
            </a:extLst>
          </p:cNvPr>
          <p:cNvSpPr/>
          <p:nvPr/>
        </p:nvSpPr>
        <p:spPr>
          <a:xfrm>
            <a:off x="5605646" y="4406847"/>
            <a:ext cx="5926994" cy="426398"/>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F83E36B6-8100-65F7-417D-DCA9CD7E6C4D}"/>
              </a:ext>
            </a:extLst>
          </p:cNvPr>
          <p:cNvSpPr/>
          <p:nvPr/>
        </p:nvSpPr>
        <p:spPr>
          <a:xfrm>
            <a:off x="5605647" y="4999919"/>
            <a:ext cx="3659651" cy="426398"/>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DCCE18B3-AF53-04A7-15DF-4E85DB4403B9}"/>
              </a:ext>
            </a:extLst>
          </p:cNvPr>
          <p:cNvCxnSpPr>
            <a:cxnSpLocks/>
          </p:cNvCxnSpPr>
          <p:nvPr/>
        </p:nvCxnSpPr>
        <p:spPr>
          <a:xfrm flipH="1">
            <a:off x="3677745" y="1350321"/>
            <a:ext cx="1926602"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64D96497-44E6-53B7-76EA-73DA6229CB3D}"/>
              </a:ext>
            </a:extLst>
          </p:cNvPr>
          <p:cNvCxnSpPr>
            <a:cxnSpLocks/>
          </p:cNvCxnSpPr>
          <p:nvPr/>
        </p:nvCxnSpPr>
        <p:spPr>
          <a:xfrm flipH="1">
            <a:off x="4311107" y="1904784"/>
            <a:ext cx="1275761"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E3218699-E5D1-9451-1C1F-3E722B259FDD}"/>
              </a:ext>
            </a:extLst>
          </p:cNvPr>
          <p:cNvCxnSpPr>
            <a:cxnSpLocks/>
          </p:cNvCxnSpPr>
          <p:nvPr/>
        </p:nvCxnSpPr>
        <p:spPr>
          <a:xfrm flipH="1">
            <a:off x="3119223" y="2543222"/>
            <a:ext cx="2485124"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76E33D35-F9B4-560C-532F-322AD63798C4}"/>
              </a:ext>
            </a:extLst>
          </p:cNvPr>
          <p:cNvCxnSpPr>
            <a:cxnSpLocks/>
          </p:cNvCxnSpPr>
          <p:nvPr/>
        </p:nvCxnSpPr>
        <p:spPr>
          <a:xfrm flipH="1">
            <a:off x="4846943" y="3250432"/>
            <a:ext cx="735824"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AED45EFD-5CE1-EFE2-6913-796A537B34A0}"/>
              </a:ext>
            </a:extLst>
          </p:cNvPr>
          <p:cNvCxnSpPr>
            <a:cxnSpLocks/>
          </p:cNvCxnSpPr>
          <p:nvPr/>
        </p:nvCxnSpPr>
        <p:spPr>
          <a:xfrm flipH="1">
            <a:off x="4634522" y="4589586"/>
            <a:ext cx="965119"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C67784B2-CE25-226F-29AD-6A1A298A325F}"/>
              </a:ext>
            </a:extLst>
          </p:cNvPr>
          <p:cNvCxnSpPr>
            <a:cxnSpLocks/>
          </p:cNvCxnSpPr>
          <p:nvPr/>
        </p:nvCxnSpPr>
        <p:spPr>
          <a:xfrm flipH="1">
            <a:off x="3677745" y="5211071"/>
            <a:ext cx="1948756"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43BE8C9E-2DCD-C23C-BEA2-F2B158624ED9}"/>
              </a:ext>
            </a:extLst>
          </p:cNvPr>
          <p:cNvCxnSpPr>
            <a:cxnSpLocks/>
          </p:cNvCxnSpPr>
          <p:nvPr/>
        </p:nvCxnSpPr>
        <p:spPr>
          <a:xfrm flipH="1">
            <a:off x="4912074" y="3905551"/>
            <a:ext cx="670693"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29" name="Rectangle 28">
            <a:extLst>
              <a:ext uri="{FF2B5EF4-FFF2-40B4-BE49-F238E27FC236}">
                <a16:creationId xmlns:a16="http://schemas.microsoft.com/office/drawing/2014/main" id="{C0181629-72BC-6A69-A9F4-A9B6C7420A3B}"/>
              </a:ext>
            </a:extLst>
          </p:cNvPr>
          <p:cNvSpPr/>
          <p:nvPr/>
        </p:nvSpPr>
        <p:spPr>
          <a:xfrm>
            <a:off x="4150897" y="3518490"/>
            <a:ext cx="164564" cy="1645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8A901056-775F-1254-C480-1276E729CCAA}"/>
              </a:ext>
            </a:extLst>
          </p:cNvPr>
          <p:cNvSpPr/>
          <p:nvPr/>
        </p:nvSpPr>
        <p:spPr>
          <a:xfrm>
            <a:off x="4150897" y="3907937"/>
            <a:ext cx="164564" cy="1645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5E9C1E03-2F6D-2726-8FDD-8E3CD125CE84}"/>
              </a:ext>
            </a:extLst>
          </p:cNvPr>
          <p:cNvSpPr/>
          <p:nvPr/>
        </p:nvSpPr>
        <p:spPr>
          <a:xfrm>
            <a:off x="4150897" y="4297384"/>
            <a:ext cx="164564" cy="1645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7B469B4A-2044-E003-5C88-496E78945FAE}"/>
              </a:ext>
            </a:extLst>
          </p:cNvPr>
          <p:cNvSpPr/>
          <p:nvPr/>
        </p:nvSpPr>
        <p:spPr>
          <a:xfrm>
            <a:off x="2844611" y="4586128"/>
            <a:ext cx="164564" cy="1645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835139ED-538B-5891-983B-1AFBE0F77690}"/>
              </a:ext>
            </a:extLst>
          </p:cNvPr>
          <p:cNvSpPr/>
          <p:nvPr/>
        </p:nvSpPr>
        <p:spPr>
          <a:xfrm>
            <a:off x="3207018" y="1839641"/>
            <a:ext cx="164564" cy="1645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660322BD-86CD-A595-C4DE-BA97DADFE439}"/>
              </a:ext>
            </a:extLst>
          </p:cNvPr>
          <p:cNvSpPr/>
          <p:nvPr/>
        </p:nvSpPr>
        <p:spPr>
          <a:xfrm>
            <a:off x="2328454" y="2178394"/>
            <a:ext cx="164564" cy="1645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84F39D81-B27E-B2F6-0071-AABDF7749703}"/>
              </a:ext>
            </a:extLst>
          </p:cNvPr>
          <p:cNvSpPr/>
          <p:nvPr/>
        </p:nvSpPr>
        <p:spPr>
          <a:xfrm>
            <a:off x="2954659" y="2460940"/>
            <a:ext cx="164564" cy="1645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7" name="Straight Connector 36">
            <a:extLst>
              <a:ext uri="{FF2B5EF4-FFF2-40B4-BE49-F238E27FC236}">
                <a16:creationId xmlns:a16="http://schemas.microsoft.com/office/drawing/2014/main" id="{F242BEEB-CAEA-515B-D091-6917EB177277}"/>
              </a:ext>
            </a:extLst>
          </p:cNvPr>
          <p:cNvCxnSpPr>
            <a:cxnSpLocks/>
          </p:cNvCxnSpPr>
          <p:nvPr/>
        </p:nvCxnSpPr>
        <p:spPr>
          <a:xfrm flipH="1">
            <a:off x="2444060" y="2271871"/>
            <a:ext cx="1867047"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A88CDC54-3C84-36FE-65A0-A9D15463AF94}"/>
              </a:ext>
            </a:extLst>
          </p:cNvPr>
          <p:cNvCxnSpPr>
            <a:cxnSpLocks/>
          </p:cNvCxnSpPr>
          <p:nvPr/>
        </p:nvCxnSpPr>
        <p:spPr>
          <a:xfrm flipV="1">
            <a:off x="4311107" y="1904783"/>
            <a:ext cx="0" cy="367088"/>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2384C158-6FBD-AFD1-A82C-CBB32BAA0B11}"/>
              </a:ext>
            </a:extLst>
          </p:cNvPr>
          <p:cNvCxnSpPr>
            <a:cxnSpLocks/>
          </p:cNvCxnSpPr>
          <p:nvPr/>
        </p:nvCxnSpPr>
        <p:spPr>
          <a:xfrm flipV="1">
            <a:off x="3677745" y="1324947"/>
            <a:ext cx="0" cy="593616"/>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B0807F9A-7EFF-B468-ACB7-66AF3BF75408}"/>
              </a:ext>
            </a:extLst>
          </p:cNvPr>
          <p:cNvCxnSpPr>
            <a:cxnSpLocks/>
          </p:cNvCxnSpPr>
          <p:nvPr/>
        </p:nvCxnSpPr>
        <p:spPr>
          <a:xfrm flipH="1">
            <a:off x="3358761" y="1918563"/>
            <a:ext cx="318984"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709B0BCE-04D3-7D72-4BD5-6766D3986611}"/>
              </a:ext>
            </a:extLst>
          </p:cNvPr>
          <p:cNvCxnSpPr>
            <a:cxnSpLocks/>
          </p:cNvCxnSpPr>
          <p:nvPr/>
        </p:nvCxnSpPr>
        <p:spPr>
          <a:xfrm flipV="1">
            <a:off x="4846943" y="3221682"/>
            <a:ext cx="0" cy="383309"/>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FA3F26CC-921F-D7B4-12AD-37B339062A00}"/>
              </a:ext>
            </a:extLst>
          </p:cNvPr>
          <p:cNvCxnSpPr>
            <a:cxnSpLocks/>
          </p:cNvCxnSpPr>
          <p:nvPr/>
        </p:nvCxnSpPr>
        <p:spPr>
          <a:xfrm flipH="1">
            <a:off x="4266610" y="3602150"/>
            <a:ext cx="580333"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84BC9504-2E5D-3A64-A498-35D6A2EBA321}"/>
              </a:ext>
            </a:extLst>
          </p:cNvPr>
          <p:cNvCxnSpPr>
            <a:cxnSpLocks/>
          </p:cNvCxnSpPr>
          <p:nvPr/>
        </p:nvCxnSpPr>
        <p:spPr>
          <a:xfrm flipV="1">
            <a:off x="4634522" y="4406847"/>
            <a:ext cx="0" cy="179281"/>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887B2E21-6115-DA4B-8276-8CCE8ACEE590}"/>
              </a:ext>
            </a:extLst>
          </p:cNvPr>
          <p:cNvCxnSpPr>
            <a:cxnSpLocks/>
          </p:cNvCxnSpPr>
          <p:nvPr/>
        </p:nvCxnSpPr>
        <p:spPr>
          <a:xfrm flipH="1">
            <a:off x="4266610" y="4391830"/>
            <a:ext cx="367912"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5EC87F1F-E47D-2448-0BA6-F2E9F14DA2DA}"/>
              </a:ext>
            </a:extLst>
          </p:cNvPr>
          <p:cNvCxnSpPr>
            <a:cxnSpLocks/>
          </p:cNvCxnSpPr>
          <p:nvPr/>
        </p:nvCxnSpPr>
        <p:spPr>
          <a:xfrm flipV="1">
            <a:off x="3666549" y="4667342"/>
            <a:ext cx="0" cy="543729"/>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D67E6671-D792-8D71-2A17-93E1C0A19CA1}"/>
              </a:ext>
            </a:extLst>
          </p:cNvPr>
          <p:cNvCxnSpPr>
            <a:cxnSpLocks/>
          </p:cNvCxnSpPr>
          <p:nvPr/>
        </p:nvCxnSpPr>
        <p:spPr>
          <a:xfrm flipH="1">
            <a:off x="3009175" y="4667342"/>
            <a:ext cx="668570"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256BD4FE-335B-26CD-CB48-E80D5D03C9C3}"/>
              </a:ext>
            </a:extLst>
          </p:cNvPr>
          <p:cNvCxnSpPr>
            <a:cxnSpLocks/>
          </p:cNvCxnSpPr>
          <p:nvPr/>
        </p:nvCxnSpPr>
        <p:spPr>
          <a:xfrm flipH="1">
            <a:off x="4266610" y="3992637"/>
            <a:ext cx="670693"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603FA8D9-5D4F-8827-76E4-0A11921BF085}"/>
              </a:ext>
            </a:extLst>
          </p:cNvPr>
          <p:cNvCxnSpPr>
            <a:cxnSpLocks/>
          </p:cNvCxnSpPr>
          <p:nvPr/>
        </p:nvCxnSpPr>
        <p:spPr>
          <a:xfrm flipV="1">
            <a:off x="4937303" y="3914075"/>
            <a:ext cx="0" cy="78562"/>
          </a:xfrm>
          <a:prstGeom prst="line">
            <a:avLst/>
          </a:prstGeom>
          <a:ln w="571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34678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0370396-A683-26C9-D731-0511231779E3}"/>
              </a:ext>
            </a:extLst>
          </p:cNvPr>
          <p:cNvSpPr>
            <a:spLocks noGrp="1"/>
          </p:cNvSpPr>
          <p:nvPr>
            <p:ph type="sldNum" sz="quarter" idx="11"/>
          </p:nvPr>
        </p:nvSpPr>
        <p:spPr/>
        <p:txBody>
          <a:bodyPr/>
          <a:lstStyle/>
          <a:p>
            <a:fld id="{F0D23093-2AB0-F74C-B865-1A12A15B650E}" type="slidenum">
              <a:rPr lang="en-US" smtClean="0"/>
              <a:pPr/>
              <a:t>24</a:t>
            </a:fld>
            <a:endParaRPr lang="en-US"/>
          </a:p>
        </p:txBody>
      </p:sp>
      <p:sp>
        <p:nvSpPr>
          <p:cNvPr id="3" name="Title 2">
            <a:extLst>
              <a:ext uri="{FF2B5EF4-FFF2-40B4-BE49-F238E27FC236}">
                <a16:creationId xmlns:a16="http://schemas.microsoft.com/office/drawing/2014/main" id="{47E64314-C434-B5FA-8A33-B29AD71E9021}"/>
              </a:ext>
            </a:extLst>
          </p:cNvPr>
          <p:cNvSpPr>
            <a:spLocks noGrp="1"/>
          </p:cNvSpPr>
          <p:nvPr>
            <p:ph type="title"/>
          </p:nvPr>
        </p:nvSpPr>
        <p:spPr/>
        <p:txBody>
          <a:bodyPr/>
          <a:lstStyle/>
          <a:p>
            <a:r>
              <a:rPr lang="en-GB" dirty="0"/>
              <a:t>Video Set up</a:t>
            </a:r>
          </a:p>
        </p:txBody>
      </p:sp>
      <p:pic>
        <p:nvPicPr>
          <p:cNvPr id="4" name="Structural_simulation">
            <a:hlinkClick r:id="" action="ppaction://media"/>
            <a:extLst>
              <a:ext uri="{FF2B5EF4-FFF2-40B4-BE49-F238E27FC236}">
                <a16:creationId xmlns:a16="http://schemas.microsoft.com/office/drawing/2014/main" id="{11C009AB-4186-FB7D-2601-F11B2D24429D}"/>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335376" y="925672"/>
            <a:ext cx="8745603" cy="4919402"/>
          </a:xfrm>
          <a:prstGeom prst="rect">
            <a:avLst/>
          </a:prstGeom>
        </p:spPr>
      </p:pic>
    </p:spTree>
    <p:extLst>
      <p:ext uri="{BB962C8B-B14F-4D97-AF65-F5344CB8AC3E}">
        <p14:creationId xmlns:p14="http://schemas.microsoft.com/office/powerpoint/2010/main" val="1790893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436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A1CF8DB-7150-8278-4174-F7C812A7F000}"/>
              </a:ext>
            </a:extLst>
          </p:cNvPr>
          <p:cNvSpPr>
            <a:spLocks noGrp="1"/>
          </p:cNvSpPr>
          <p:nvPr>
            <p:ph type="sldNum" sz="quarter" idx="11"/>
          </p:nvPr>
        </p:nvSpPr>
        <p:spPr/>
        <p:txBody>
          <a:bodyPr/>
          <a:lstStyle/>
          <a:p>
            <a:fld id="{F0D23093-2AB0-F74C-B865-1A12A15B650E}" type="slidenum">
              <a:rPr lang="en-US" smtClean="0"/>
              <a:pPr/>
              <a:t>25</a:t>
            </a:fld>
            <a:endParaRPr lang="en-US"/>
          </a:p>
        </p:txBody>
      </p:sp>
      <p:sp>
        <p:nvSpPr>
          <p:cNvPr id="3" name="Title 2">
            <a:extLst>
              <a:ext uri="{FF2B5EF4-FFF2-40B4-BE49-F238E27FC236}">
                <a16:creationId xmlns:a16="http://schemas.microsoft.com/office/drawing/2014/main" id="{611722C2-0B8A-3A59-DC70-90032494B7D6}"/>
              </a:ext>
            </a:extLst>
          </p:cNvPr>
          <p:cNvSpPr>
            <a:spLocks noGrp="1"/>
          </p:cNvSpPr>
          <p:nvPr>
            <p:ph type="title"/>
          </p:nvPr>
        </p:nvSpPr>
        <p:spPr/>
        <p:txBody>
          <a:bodyPr/>
          <a:lstStyle/>
          <a:p>
            <a:r>
              <a:rPr lang="en-GB" dirty="0"/>
              <a:t>Wind and Snow Load Results</a:t>
            </a:r>
          </a:p>
        </p:txBody>
      </p:sp>
      <p:sp>
        <p:nvSpPr>
          <p:cNvPr id="6" name="TextBox 5">
            <a:extLst>
              <a:ext uri="{FF2B5EF4-FFF2-40B4-BE49-F238E27FC236}">
                <a16:creationId xmlns:a16="http://schemas.microsoft.com/office/drawing/2014/main" id="{43598E02-82C9-00E0-0EF8-9614BA1EFFE5}"/>
              </a:ext>
            </a:extLst>
          </p:cNvPr>
          <p:cNvSpPr txBox="1"/>
          <p:nvPr/>
        </p:nvSpPr>
        <p:spPr>
          <a:xfrm>
            <a:off x="7360022" y="672351"/>
            <a:ext cx="4401671" cy="5909310"/>
          </a:xfrm>
          <a:prstGeom prst="rect">
            <a:avLst/>
          </a:prstGeom>
          <a:noFill/>
        </p:spPr>
        <p:txBody>
          <a:bodyPr wrap="square" rtlCol="0">
            <a:spAutoFit/>
          </a:bodyPr>
          <a:lstStyle/>
          <a:p>
            <a:pPr marL="285750" indent="-285750">
              <a:buFont typeface="Arial" panose="020B0604020202020204" pitchFamily="34" charset="0"/>
              <a:buChar char="•"/>
            </a:pPr>
            <a:r>
              <a:rPr lang="en-GB" dirty="0"/>
              <a:t>Structure is </a:t>
            </a:r>
            <a:r>
              <a:rPr lang="en-GB" b="1" dirty="0"/>
              <a:t>very safe </a:t>
            </a:r>
          </a:p>
          <a:p>
            <a:endParaRPr lang="en-GB" dirty="0"/>
          </a:p>
          <a:p>
            <a:pPr marL="285750" indent="-285750">
              <a:buFont typeface="Arial" panose="020B0604020202020204" pitchFamily="34" charset="0"/>
              <a:buChar char="•"/>
            </a:pPr>
            <a:r>
              <a:rPr lang="en-GB" dirty="0"/>
              <a:t>Some </a:t>
            </a:r>
            <a:r>
              <a:rPr lang="en-GB" b="1" dirty="0"/>
              <a:t>optimisation</a:t>
            </a:r>
            <a:r>
              <a:rPr lang="en-GB" dirty="0"/>
              <a:t> could be performed to </a:t>
            </a:r>
            <a:r>
              <a:rPr lang="en-GB" b="1" dirty="0"/>
              <a:t>reduce cost and environmental impact</a:t>
            </a:r>
            <a:r>
              <a:rPr lang="en-GB" dirty="0"/>
              <a:t> of the greenhouse</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For example it is possible to choose less strong but cheaper material and/or </a:t>
            </a:r>
            <a:r>
              <a:rPr lang="en-GB" b="1" dirty="0"/>
              <a:t>reduce the thickness </a:t>
            </a:r>
            <a:r>
              <a:rPr lang="en-GB" dirty="0"/>
              <a:t>of the </a:t>
            </a:r>
            <a:r>
              <a:rPr lang="en-GB" b="1" dirty="0"/>
              <a:t>panels</a:t>
            </a:r>
            <a:r>
              <a:rPr lang="en-GB" dirty="0"/>
              <a:t> and the </a:t>
            </a:r>
            <a:r>
              <a:rPr lang="en-GB" b="1" dirty="0"/>
              <a:t>frame</a:t>
            </a:r>
          </a:p>
          <a:p>
            <a:pPr marL="285750" indent="-285750">
              <a:buFont typeface="Arial" panose="020B0604020202020204" pitchFamily="34" charset="0"/>
              <a:buChar char="•"/>
            </a:pPr>
            <a:endParaRPr lang="en-GB" b="1" dirty="0"/>
          </a:p>
          <a:p>
            <a:pPr marL="285750" indent="-285750">
              <a:buFont typeface="Arial" panose="020B0604020202020204" pitchFamily="34" charset="0"/>
              <a:buChar char="•"/>
            </a:pPr>
            <a:r>
              <a:rPr lang="en-GB" dirty="0"/>
              <a:t>In </a:t>
            </a:r>
            <a:r>
              <a:rPr lang="en-GB" b="1" dirty="0"/>
              <a:t>Ansys Discovery </a:t>
            </a:r>
            <a:r>
              <a:rPr lang="en-GB" dirty="0"/>
              <a:t>it is possible to easily compare how changing material can affect the safety of the structure and also parametrise the thickness of panels and frame and solve back to back simulation to test multiple design solutions. </a:t>
            </a:r>
          </a:p>
          <a:p>
            <a:pPr marL="285750" indent="-285750">
              <a:buFont typeface="Arial" panose="020B0604020202020204" pitchFamily="34" charset="0"/>
              <a:buChar char="•"/>
            </a:pPr>
            <a:endParaRPr lang="en-GB" dirty="0"/>
          </a:p>
          <a:p>
            <a:pPr algn="ctr"/>
            <a:r>
              <a:rPr lang="en-GB" b="1" dirty="0"/>
              <a:t>(Recommended max fidelity)</a:t>
            </a:r>
          </a:p>
          <a:p>
            <a:pPr marL="285750" indent="-285750">
              <a:buFont typeface="Arial" panose="020B0604020202020204" pitchFamily="34" charset="0"/>
              <a:buChar char="•"/>
            </a:pPr>
            <a:endParaRPr lang="en-GB" dirty="0"/>
          </a:p>
          <a:p>
            <a:endParaRPr lang="en-GB" dirty="0"/>
          </a:p>
        </p:txBody>
      </p:sp>
      <p:pic>
        <p:nvPicPr>
          <p:cNvPr id="7" name="Picture 6">
            <a:extLst>
              <a:ext uri="{FF2B5EF4-FFF2-40B4-BE49-F238E27FC236}">
                <a16:creationId xmlns:a16="http://schemas.microsoft.com/office/drawing/2014/main" id="{F743173F-98B8-92E9-104E-7BEA561F16BC}"/>
              </a:ext>
            </a:extLst>
          </p:cNvPr>
          <p:cNvPicPr>
            <a:picLocks noChangeAspect="1"/>
          </p:cNvPicPr>
          <p:nvPr/>
        </p:nvPicPr>
        <p:blipFill>
          <a:blip r:embed="rId2"/>
          <a:stretch>
            <a:fillRect/>
          </a:stretch>
        </p:blipFill>
        <p:spPr>
          <a:xfrm>
            <a:off x="699248" y="1954306"/>
            <a:ext cx="6327526" cy="2907993"/>
          </a:xfrm>
          <a:prstGeom prst="rect">
            <a:avLst/>
          </a:prstGeom>
        </p:spPr>
      </p:pic>
    </p:spTree>
    <p:extLst>
      <p:ext uri="{BB962C8B-B14F-4D97-AF65-F5344CB8AC3E}">
        <p14:creationId xmlns:p14="http://schemas.microsoft.com/office/powerpoint/2010/main" val="39238458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8266430-05D9-048C-0251-D46BDBD14CFE}"/>
              </a:ext>
            </a:extLst>
          </p:cNvPr>
          <p:cNvSpPr>
            <a:spLocks noGrp="1"/>
          </p:cNvSpPr>
          <p:nvPr>
            <p:ph type="sldNum" sz="quarter" idx="11"/>
          </p:nvPr>
        </p:nvSpPr>
        <p:spPr/>
        <p:txBody>
          <a:bodyPr/>
          <a:lstStyle/>
          <a:p>
            <a:fld id="{F0D23093-2AB0-F74C-B865-1A12A15B650E}" type="slidenum">
              <a:rPr lang="en-US" smtClean="0"/>
              <a:pPr/>
              <a:t>26</a:t>
            </a:fld>
            <a:endParaRPr lang="en-US"/>
          </a:p>
        </p:txBody>
      </p:sp>
      <p:sp>
        <p:nvSpPr>
          <p:cNvPr id="3" name="Title 2">
            <a:extLst>
              <a:ext uri="{FF2B5EF4-FFF2-40B4-BE49-F238E27FC236}">
                <a16:creationId xmlns:a16="http://schemas.microsoft.com/office/drawing/2014/main" id="{1A446C8E-AE88-BC44-693F-9F3D4D1F745E}"/>
              </a:ext>
            </a:extLst>
          </p:cNvPr>
          <p:cNvSpPr>
            <a:spLocks noGrp="1"/>
          </p:cNvSpPr>
          <p:nvPr>
            <p:ph type="title"/>
          </p:nvPr>
        </p:nvSpPr>
        <p:spPr/>
        <p:txBody>
          <a:bodyPr/>
          <a:lstStyle/>
          <a:p>
            <a:r>
              <a:rPr lang="en-GB" dirty="0"/>
              <a:t>Choosing Cheaper Material and Making Smaller Panels</a:t>
            </a:r>
          </a:p>
        </p:txBody>
      </p:sp>
      <p:pic>
        <p:nvPicPr>
          <p:cNvPr id="5" name="Picture 4">
            <a:extLst>
              <a:ext uri="{FF2B5EF4-FFF2-40B4-BE49-F238E27FC236}">
                <a16:creationId xmlns:a16="http://schemas.microsoft.com/office/drawing/2014/main" id="{77229E24-02CF-9835-6802-93AC26435B4C}"/>
              </a:ext>
            </a:extLst>
          </p:cNvPr>
          <p:cNvPicPr>
            <a:picLocks noChangeAspect="1"/>
          </p:cNvPicPr>
          <p:nvPr/>
        </p:nvPicPr>
        <p:blipFill>
          <a:blip r:embed="rId2"/>
          <a:stretch>
            <a:fillRect/>
          </a:stretch>
        </p:blipFill>
        <p:spPr>
          <a:xfrm>
            <a:off x="1508104" y="1490768"/>
            <a:ext cx="2972215" cy="2495898"/>
          </a:xfrm>
          <a:prstGeom prst="rect">
            <a:avLst/>
          </a:prstGeom>
        </p:spPr>
      </p:pic>
      <p:sp>
        <p:nvSpPr>
          <p:cNvPr id="6" name="TextBox 5">
            <a:extLst>
              <a:ext uri="{FF2B5EF4-FFF2-40B4-BE49-F238E27FC236}">
                <a16:creationId xmlns:a16="http://schemas.microsoft.com/office/drawing/2014/main" id="{9C91D42A-F3E8-8CAE-4ABE-FC0736C43A42}"/>
              </a:ext>
            </a:extLst>
          </p:cNvPr>
          <p:cNvSpPr txBox="1"/>
          <p:nvPr/>
        </p:nvSpPr>
        <p:spPr>
          <a:xfrm>
            <a:off x="7351060" y="4876799"/>
            <a:ext cx="3281083" cy="646331"/>
          </a:xfrm>
          <a:prstGeom prst="rect">
            <a:avLst/>
          </a:prstGeom>
          <a:noFill/>
        </p:spPr>
        <p:txBody>
          <a:bodyPr wrap="square" rtlCol="0">
            <a:spAutoFit/>
          </a:bodyPr>
          <a:lstStyle/>
          <a:p>
            <a:pPr algn="ctr"/>
            <a:r>
              <a:rPr lang="en-GB" dirty="0"/>
              <a:t>Parametrisation of the Side Panels and Frame</a:t>
            </a:r>
          </a:p>
        </p:txBody>
      </p:sp>
      <p:sp>
        <p:nvSpPr>
          <p:cNvPr id="7" name="TextBox 6">
            <a:extLst>
              <a:ext uri="{FF2B5EF4-FFF2-40B4-BE49-F238E27FC236}">
                <a16:creationId xmlns:a16="http://schemas.microsoft.com/office/drawing/2014/main" id="{B502828F-01C6-D567-879F-B20FDE1070D1}"/>
              </a:ext>
            </a:extLst>
          </p:cNvPr>
          <p:cNvSpPr txBox="1"/>
          <p:nvPr/>
        </p:nvSpPr>
        <p:spPr>
          <a:xfrm>
            <a:off x="1380565" y="4724400"/>
            <a:ext cx="3281083" cy="646331"/>
          </a:xfrm>
          <a:prstGeom prst="rect">
            <a:avLst/>
          </a:prstGeom>
          <a:noFill/>
        </p:spPr>
        <p:txBody>
          <a:bodyPr wrap="square" rtlCol="0">
            <a:spAutoFit/>
          </a:bodyPr>
          <a:lstStyle/>
          <a:p>
            <a:pPr algn="ctr"/>
            <a:r>
              <a:rPr lang="en-GB" dirty="0"/>
              <a:t>Changing from Pine Wood to Chipboard wood</a:t>
            </a:r>
          </a:p>
        </p:txBody>
      </p:sp>
      <p:pic>
        <p:nvPicPr>
          <p:cNvPr id="11" name="Picture 10">
            <a:extLst>
              <a:ext uri="{FF2B5EF4-FFF2-40B4-BE49-F238E27FC236}">
                <a16:creationId xmlns:a16="http://schemas.microsoft.com/office/drawing/2014/main" id="{C2D51F45-12FB-AFC4-417D-935A3E5E96D9}"/>
              </a:ext>
            </a:extLst>
          </p:cNvPr>
          <p:cNvPicPr>
            <a:picLocks noChangeAspect="1"/>
          </p:cNvPicPr>
          <p:nvPr/>
        </p:nvPicPr>
        <p:blipFill>
          <a:blip r:embed="rId3"/>
          <a:stretch>
            <a:fillRect/>
          </a:stretch>
        </p:blipFill>
        <p:spPr>
          <a:xfrm>
            <a:off x="6438024" y="2007977"/>
            <a:ext cx="4515480" cy="1676634"/>
          </a:xfrm>
          <a:prstGeom prst="rect">
            <a:avLst/>
          </a:prstGeom>
        </p:spPr>
      </p:pic>
    </p:spTree>
    <p:extLst>
      <p:ext uri="{BB962C8B-B14F-4D97-AF65-F5344CB8AC3E}">
        <p14:creationId xmlns:p14="http://schemas.microsoft.com/office/powerpoint/2010/main" val="40785088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FC3F3E9-6C8B-4F69-BB4F-1361D681D917}"/>
              </a:ext>
            </a:extLst>
          </p:cNvPr>
          <p:cNvSpPr>
            <a:spLocks noGrp="1"/>
          </p:cNvSpPr>
          <p:nvPr>
            <p:ph type="sldNum" sz="quarter" idx="10"/>
          </p:nvPr>
        </p:nvSpPr>
        <p:spPr/>
        <p:txBody>
          <a:bodyPr/>
          <a:lstStyle/>
          <a:p>
            <a:fld id="{F0D23093-2AB0-F74C-B865-1A12A15B650E}" type="slidenum">
              <a:rPr lang="en-US" smtClean="0"/>
              <a:pPr/>
              <a:t>27</a:t>
            </a:fld>
            <a:endParaRPr lang="en-US" dirty="0"/>
          </a:p>
        </p:txBody>
      </p:sp>
    </p:spTree>
    <p:extLst>
      <p:ext uri="{BB962C8B-B14F-4D97-AF65-F5344CB8AC3E}">
        <p14:creationId xmlns:p14="http://schemas.microsoft.com/office/powerpoint/2010/main" val="31147105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BFBB7B9-40C7-587B-817A-E113E9B9FABF}"/>
              </a:ext>
            </a:extLst>
          </p:cNvPr>
          <p:cNvSpPr>
            <a:spLocks noGrp="1"/>
          </p:cNvSpPr>
          <p:nvPr>
            <p:ph type="sldNum" sz="quarter" idx="11"/>
          </p:nvPr>
        </p:nvSpPr>
        <p:spPr/>
        <p:txBody>
          <a:bodyPr/>
          <a:lstStyle/>
          <a:p>
            <a:fld id="{F0D23093-2AB0-F74C-B865-1A12A15B650E}" type="slidenum">
              <a:rPr lang="en-US" smtClean="0"/>
              <a:pPr/>
              <a:t>3</a:t>
            </a:fld>
            <a:endParaRPr lang="en-US"/>
          </a:p>
        </p:txBody>
      </p:sp>
      <p:sp>
        <p:nvSpPr>
          <p:cNvPr id="3" name="Title 2">
            <a:extLst>
              <a:ext uri="{FF2B5EF4-FFF2-40B4-BE49-F238E27FC236}">
                <a16:creationId xmlns:a16="http://schemas.microsoft.com/office/drawing/2014/main" id="{DB8A3A91-CF9E-D03E-6A95-245C49165CA8}"/>
              </a:ext>
            </a:extLst>
          </p:cNvPr>
          <p:cNvSpPr>
            <a:spLocks noGrp="1"/>
          </p:cNvSpPr>
          <p:nvPr>
            <p:ph type="title"/>
          </p:nvPr>
        </p:nvSpPr>
        <p:spPr/>
        <p:txBody>
          <a:bodyPr/>
          <a:lstStyle/>
          <a:p>
            <a:r>
              <a:rPr lang="en-GB" dirty="0"/>
              <a:t>Case Study Details</a:t>
            </a:r>
          </a:p>
        </p:txBody>
      </p:sp>
      <p:sp>
        <p:nvSpPr>
          <p:cNvPr id="4" name="Text Placeholder 3">
            <a:extLst>
              <a:ext uri="{FF2B5EF4-FFF2-40B4-BE49-F238E27FC236}">
                <a16:creationId xmlns:a16="http://schemas.microsoft.com/office/drawing/2014/main" id="{C9402C00-EFDE-7B4E-2F7D-748461AE5C39}"/>
              </a:ext>
            </a:extLst>
          </p:cNvPr>
          <p:cNvSpPr>
            <a:spLocks noGrp="1"/>
          </p:cNvSpPr>
          <p:nvPr>
            <p:ph type="body" sz="quarter" idx="13"/>
          </p:nvPr>
        </p:nvSpPr>
        <p:spPr>
          <a:xfrm>
            <a:off x="591786" y="782535"/>
            <a:ext cx="6478485" cy="5071258"/>
          </a:xfrm>
        </p:spPr>
        <p:txBody>
          <a:bodyPr>
            <a:normAutofit lnSpcReduction="10000"/>
          </a:bodyPr>
          <a:lstStyle/>
          <a:p>
            <a:pPr marL="342900" lvl="0" indent="-342900" fontAlgn="ctr">
              <a:lnSpc>
                <a:spcPct val="150000"/>
              </a:lnSpc>
              <a:buSzPts val="1000"/>
              <a:buFont typeface="Symbol" panose="05050102010706020507" pitchFamily="18" charset="2"/>
              <a:buChar char=""/>
              <a:tabLst>
                <a:tab pos="457200" algn="l"/>
              </a:tabLst>
            </a:pPr>
            <a:r>
              <a:rPr lang="en-GB" sz="1600" b="1" dirty="0">
                <a:effectLst/>
                <a:latin typeface="Calibri" panose="020F0502020204030204" pitchFamily="34" charset="0"/>
                <a:ea typeface="Times New Roman" panose="02020603050405020304" pitchFamily="18" charset="0"/>
                <a:cs typeface="Calibri" panose="020F0502020204030204" pitchFamily="34" charset="0"/>
              </a:rPr>
              <a:t>Example Chosen: </a:t>
            </a:r>
            <a:r>
              <a:rPr lang="en-GB" sz="1600" dirty="0">
                <a:effectLst/>
                <a:latin typeface="Calibri" panose="020F0502020204030204" pitchFamily="34" charset="0"/>
                <a:ea typeface="Times New Roman" panose="02020603050405020304" pitchFamily="18" charset="0"/>
                <a:cs typeface="Calibri" panose="020F0502020204030204" pitchFamily="34" charset="0"/>
              </a:rPr>
              <a:t>Greenhouse</a:t>
            </a:r>
          </a:p>
          <a:p>
            <a:pPr marL="342900" lvl="0" indent="-342900" fontAlgn="ctr">
              <a:lnSpc>
                <a:spcPct val="150000"/>
              </a:lnSpc>
              <a:buSzPts val="1000"/>
              <a:buFont typeface="Symbol" panose="05050102010706020507" pitchFamily="18" charset="2"/>
              <a:buChar char=""/>
              <a:tabLst>
                <a:tab pos="457200" algn="l"/>
              </a:tabLst>
            </a:pPr>
            <a:r>
              <a:rPr lang="en-GB" sz="1600" b="1" dirty="0">
                <a:ea typeface="Times New Roman" panose="02020603050405020304" pitchFamily="18" charset="0"/>
              </a:rPr>
              <a:t>Physics Modelled: </a:t>
            </a:r>
            <a:r>
              <a:rPr lang="en-GB" sz="1600" dirty="0">
                <a:ea typeface="Times New Roman" panose="02020603050405020304" pitchFamily="18" charset="0"/>
              </a:rPr>
              <a:t>Thermal and Structural Analysis</a:t>
            </a:r>
            <a:endParaRPr lang="en-GB" sz="1600" dirty="0">
              <a:effectLst/>
              <a:latin typeface="Calibri" panose="020F0502020204030204" pitchFamily="34" charset="0"/>
              <a:ea typeface="Times New Roman" panose="02020603050405020304" pitchFamily="18" charset="0"/>
              <a:cs typeface="Calibri" panose="020F0502020204030204" pitchFamily="34" charset="0"/>
            </a:endParaRPr>
          </a:p>
          <a:p>
            <a:pPr marL="342900" lvl="0" indent="-342900" fontAlgn="ctr">
              <a:lnSpc>
                <a:spcPct val="150000"/>
              </a:lnSpc>
              <a:buSzPts val="1000"/>
              <a:buFont typeface="Symbol" panose="05050102010706020507" pitchFamily="18" charset="2"/>
              <a:buChar char=""/>
              <a:tabLst>
                <a:tab pos="457200" algn="l"/>
              </a:tabLst>
            </a:pPr>
            <a:r>
              <a:rPr lang="en-GB" sz="1600" b="1" dirty="0">
                <a:ea typeface="Times New Roman" panose="02020603050405020304" pitchFamily="18" charset="0"/>
              </a:rPr>
              <a:t>Objective: </a:t>
            </a:r>
            <a:r>
              <a:rPr lang="en-GB" sz="1600" dirty="0">
                <a:ea typeface="Times New Roman" panose="02020603050405020304" pitchFamily="18" charset="0"/>
              </a:rPr>
              <a:t>Monitor the air temperature inside the greenhouse to assure that plants do not perish during the night and evaluate the structural integrity of the structure. </a:t>
            </a:r>
          </a:p>
          <a:p>
            <a:pPr marL="342900" lvl="0" indent="-342900" fontAlgn="ctr">
              <a:lnSpc>
                <a:spcPct val="110000"/>
              </a:lnSpc>
              <a:buSzPts val="1000"/>
              <a:buFont typeface="Symbol" panose="05050102010706020507" pitchFamily="18" charset="2"/>
              <a:buChar char=""/>
              <a:tabLst>
                <a:tab pos="457200" algn="l"/>
              </a:tabLst>
            </a:pPr>
            <a:r>
              <a:rPr lang="en-GB" sz="1600" b="1" dirty="0">
                <a:ea typeface="Times New Roman" panose="02020603050405020304" pitchFamily="18" charset="0"/>
              </a:rPr>
              <a:t>Case Study Sections (Tutorials)</a:t>
            </a:r>
            <a:endParaRPr lang="en-GB" sz="1600" b="1" dirty="0">
              <a:effectLst/>
              <a:latin typeface="Calibri" panose="020F0502020204030204" pitchFamily="34" charset="0"/>
              <a:ea typeface="Times New Roman" panose="02020603050405020304" pitchFamily="18" charset="0"/>
              <a:cs typeface="Calibri" panose="020F0502020204030204" pitchFamily="34" charset="0"/>
            </a:endParaRPr>
          </a:p>
          <a:p>
            <a:pPr marL="576263" lvl="1" indent="-342900" fontAlgn="ctr">
              <a:lnSpc>
                <a:spcPct val="110000"/>
              </a:lnSpc>
              <a:buSzPct val="80000"/>
              <a:buFont typeface="+mj-lt"/>
              <a:buAutoNum type="arabicPeriod"/>
              <a:tabLst>
                <a:tab pos="457200" algn="l"/>
              </a:tabLst>
            </a:pPr>
            <a:r>
              <a:rPr lang="en-GB" sz="1400" b="1" dirty="0">
                <a:effectLst/>
                <a:latin typeface="Calibri" panose="020F0502020204030204" pitchFamily="34" charset="0"/>
                <a:ea typeface="Times New Roman" panose="02020603050405020304" pitchFamily="18" charset="0"/>
                <a:cs typeface="Calibri" panose="020F0502020204030204" pitchFamily="34" charset="0"/>
              </a:rPr>
              <a:t>Geometry Creation</a:t>
            </a:r>
            <a:endParaRPr lang="en-GB" sz="1400" b="1" dirty="0">
              <a:effectLst/>
              <a:latin typeface="Calibri" panose="020F0502020204030204" pitchFamily="34" charset="0"/>
              <a:ea typeface="Calibri" panose="020F0502020204030204" pitchFamily="34" charset="0"/>
              <a:cs typeface="Times New Roman" panose="02020603050405020304" pitchFamily="18" charset="0"/>
            </a:endParaRPr>
          </a:p>
          <a:p>
            <a:pPr marL="576263" lvl="1" indent="-342900" fontAlgn="ctr">
              <a:lnSpc>
                <a:spcPct val="110000"/>
              </a:lnSpc>
              <a:buSzPct val="80000"/>
              <a:buFont typeface="+mj-lt"/>
              <a:buAutoNum type="arabicPeriod"/>
              <a:tabLst>
                <a:tab pos="457200" algn="l"/>
              </a:tabLst>
            </a:pPr>
            <a:r>
              <a:rPr lang="en-GB" sz="1400" b="1" dirty="0">
                <a:effectLst/>
                <a:latin typeface="Calibri" panose="020F0502020204030204" pitchFamily="34" charset="0"/>
                <a:ea typeface="Times New Roman" panose="02020603050405020304" pitchFamily="18" charset="0"/>
                <a:cs typeface="Calibri" panose="020F0502020204030204" pitchFamily="34" charset="0"/>
              </a:rPr>
              <a:t>Daytime Simulation: </a:t>
            </a:r>
            <a:r>
              <a:rPr lang="en-GB" sz="1100" dirty="0">
                <a:effectLst/>
                <a:latin typeface="Calibri" panose="020F0502020204030204" pitchFamily="34" charset="0"/>
                <a:ea typeface="Times New Roman" panose="02020603050405020304" pitchFamily="18" charset="0"/>
                <a:cs typeface="Calibri" panose="020F0502020204030204" pitchFamily="34" charset="0"/>
              </a:rPr>
              <a:t>Check Internal average </a:t>
            </a:r>
            <a:r>
              <a:rPr lang="en-GB" sz="1100" dirty="0">
                <a:ea typeface="Times New Roman" panose="02020603050405020304" pitchFamily="18" charset="0"/>
              </a:rPr>
              <a:t>T</a:t>
            </a:r>
            <a:r>
              <a:rPr lang="en-GB" sz="1100" dirty="0">
                <a:effectLst/>
                <a:latin typeface="Calibri" panose="020F0502020204030204" pitchFamily="34" charset="0"/>
                <a:ea typeface="Times New Roman" panose="02020603050405020304" pitchFamily="18" charset="0"/>
                <a:cs typeface="Calibri" panose="020F0502020204030204" pitchFamily="34" charset="0"/>
              </a:rPr>
              <a:t>emperature during day </a:t>
            </a:r>
          </a:p>
          <a:p>
            <a:pPr marL="576263" lvl="1" indent="-342900" fontAlgn="ctr">
              <a:lnSpc>
                <a:spcPct val="110000"/>
              </a:lnSpc>
              <a:buSzPct val="80000"/>
              <a:buFont typeface="+mj-lt"/>
              <a:buAutoNum type="arabicPeriod"/>
              <a:tabLst>
                <a:tab pos="457200" algn="l"/>
              </a:tabLst>
            </a:pPr>
            <a:r>
              <a:rPr lang="en-GB" sz="1400" b="1" dirty="0">
                <a:ea typeface="Times New Roman" panose="02020603050405020304" pitchFamily="18" charset="0"/>
              </a:rPr>
              <a:t>Night-time Simulation: </a:t>
            </a:r>
          </a:p>
          <a:p>
            <a:pPr marL="860425" lvl="2" indent="-342900" fontAlgn="ctr">
              <a:lnSpc>
                <a:spcPct val="110000"/>
              </a:lnSpc>
              <a:buSzPct val="80000"/>
              <a:buFont typeface="+mj-lt"/>
              <a:buAutoNum type="arabicPeriod"/>
              <a:tabLst>
                <a:tab pos="457200" algn="l"/>
              </a:tabLst>
            </a:pPr>
            <a:r>
              <a:rPr lang="en-GB" sz="1200" dirty="0">
                <a:effectLst/>
                <a:latin typeface="Calibri" panose="020F0502020204030204" pitchFamily="34" charset="0"/>
                <a:ea typeface="Times New Roman" panose="02020603050405020304" pitchFamily="18" charset="0"/>
                <a:cs typeface="Calibri" panose="020F0502020204030204" pitchFamily="34" charset="0"/>
              </a:rPr>
              <a:t>Use the found </a:t>
            </a:r>
            <a:r>
              <a:rPr lang="en-GB" sz="1200" dirty="0">
                <a:ea typeface="Times New Roman" panose="02020603050405020304" pitchFamily="18" charset="0"/>
              </a:rPr>
              <a:t>day temperature and </a:t>
            </a:r>
            <a:r>
              <a:rPr lang="en-GB" sz="1200" dirty="0">
                <a:effectLst/>
                <a:latin typeface="Calibri" panose="020F0502020204030204" pitchFamily="34" charset="0"/>
                <a:ea typeface="Times New Roman" panose="02020603050405020304" pitchFamily="18" charset="0"/>
                <a:cs typeface="Calibri" panose="020F0502020204030204" pitchFamily="34" charset="0"/>
              </a:rPr>
              <a:t>Check the Internal average </a:t>
            </a:r>
            <a:r>
              <a:rPr lang="en-GB" sz="1200" dirty="0">
                <a:ea typeface="Times New Roman" panose="02020603050405020304" pitchFamily="18" charset="0"/>
              </a:rPr>
              <a:t>T</a:t>
            </a:r>
            <a:r>
              <a:rPr lang="en-GB" sz="1200" dirty="0">
                <a:effectLst/>
                <a:latin typeface="Calibri" panose="020F0502020204030204" pitchFamily="34" charset="0"/>
                <a:ea typeface="Times New Roman" panose="02020603050405020304" pitchFamily="18" charset="0"/>
                <a:cs typeface="Calibri" panose="020F0502020204030204" pitchFamily="34" charset="0"/>
              </a:rPr>
              <a:t>emperature during the Night</a:t>
            </a:r>
          </a:p>
          <a:p>
            <a:pPr marL="860425" lvl="2" indent="-342900" fontAlgn="ctr">
              <a:lnSpc>
                <a:spcPct val="110000"/>
              </a:lnSpc>
              <a:buSzPct val="80000"/>
              <a:buFont typeface="+mj-lt"/>
              <a:buAutoNum type="arabicPeriod"/>
              <a:tabLst>
                <a:tab pos="457200" algn="l"/>
              </a:tabLst>
            </a:pPr>
            <a:r>
              <a:rPr lang="en-GB" sz="1200" dirty="0">
                <a:ea typeface="Times New Roman" panose="02020603050405020304" pitchFamily="18" charset="0"/>
              </a:rPr>
              <a:t>Is overnight heating needed? How much?</a:t>
            </a:r>
            <a:endParaRPr lang="en-GB" sz="1200" dirty="0">
              <a:effectLst/>
              <a:latin typeface="Calibri" panose="020F0502020204030204" pitchFamily="34" charset="0"/>
              <a:ea typeface="Times New Roman" panose="02020603050405020304" pitchFamily="18" charset="0"/>
              <a:cs typeface="Calibri" panose="020F0502020204030204" pitchFamily="34" charset="0"/>
            </a:endParaRPr>
          </a:p>
          <a:p>
            <a:pPr marL="576263" lvl="1" indent="-342900" fontAlgn="ctr">
              <a:lnSpc>
                <a:spcPct val="110000"/>
              </a:lnSpc>
              <a:buSzPct val="80000"/>
              <a:buFont typeface="+mj-lt"/>
              <a:buAutoNum type="arabicPeriod"/>
              <a:tabLst>
                <a:tab pos="457200" algn="l"/>
              </a:tabLst>
            </a:pPr>
            <a:r>
              <a:rPr lang="en-GB" sz="1400" b="1" dirty="0">
                <a:ea typeface="Calibri" panose="020F0502020204030204" pitchFamily="34" charset="0"/>
              </a:rPr>
              <a:t>Structural Simulation:</a:t>
            </a:r>
          </a:p>
          <a:p>
            <a:pPr marL="860425" lvl="2" indent="-342900" fontAlgn="ctr">
              <a:lnSpc>
                <a:spcPct val="110000"/>
              </a:lnSpc>
              <a:buSzPct val="80000"/>
              <a:buFont typeface="+mj-lt"/>
              <a:buAutoNum type="arabicPeriod"/>
              <a:tabLst>
                <a:tab pos="457200" algn="l"/>
              </a:tabLst>
            </a:pPr>
            <a:r>
              <a:rPr lang="en-GB" sz="1200" dirty="0">
                <a:ea typeface="Calibri" panose="020F0502020204030204" pitchFamily="34" charset="0"/>
              </a:rPr>
              <a:t>Calculate and apply snow loads</a:t>
            </a:r>
          </a:p>
          <a:p>
            <a:pPr marL="860425" lvl="2" indent="-342900" fontAlgn="ctr">
              <a:lnSpc>
                <a:spcPct val="110000"/>
              </a:lnSpc>
              <a:buSzPct val="80000"/>
              <a:buFont typeface="+mj-lt"/>
              <a:buAutoNum type="arabicPeriod"/>
              <a:tabLst>
                <a:tab pos="457200" algn="l"/>
              </a:tabLst>
            </a:pPr>
            <a:r>
              <a:rPr lang="en-GB" sz="1200" dirty="0"/>
              <a:t>Calculate and apply wind loads</a:t>
            </a:r>
          </a:p>
          <a:p>
            <a:pPr marL="860425" lvl="2" indent="-342900" fontAlgn="ctr">
              <a:lnSpc>
                <a:spcPct val="110000"/>
              </a:lnSpc>
              <a:buSzPct val="80000"/>
              <a:buFont typeface="+mj-lt"/>
              <a:buAutoNum type="arabicPeriod"/>
              <a:tabLst>
                <a:tab pos="457200" algn="l"/>
              </a:tabLst>
            </a:pPr>
            <a:r>
              <a:rPr lang="en-GB" sz="1200" dirty="0"/>
              <a:t>Can the design be improved?</a:t>
            </a:r>
            <a:endParaRPr lang="en-GB" sz="2400" dirty="0"/>
          </a:p>
          <a:p>
            <a:pPr marL="860425" lvl="2" indent="-342900" fontAlgn="ctr">
              <a:lnSpc>
                <a:spcPct val="150000"/>
              </a:lnSpc>
              <a:buSzPct val="80000"/>
              <a:buFont typeface="+mj-lt"/>
              <a:buAutoNum type="arabicPeriod"/>
              <a:tabLst>
                <a:tab pos="457200" algn="l"/>
              </a:tabLst>
            </a:pPr>
            <a:endParaRPr lang="en-GB" sz="1200" dirty="0"/>
          </a:p>
        </p:txBody>
      </p:sp>
      <p:pic>
        <p:nvPicPr>
          <p:cNvPr id="5" name="Picture 4">
            <a:extLst>
              <a:ext uri="{FF2B5EF4-FFF2-40B4-BE49-F238E27FC236}">
                <a16:creationId xmlns:a16="http://schemas.microsoft.com/office/drawing/2014/main" id="{C1E5B0AA-942F-6D13-B778-679629BB7643}"/>
              </a:ext>
            </a:extLst>
          </p:cNvPr>
          <p:cNvPicPr>
            <a:picLocks noChangeAspect="1"/>
          </p:cNvPicPr>
          <p:nvPr/>
        </p:nvPicPr>
        <p:blipFill>
          <a:blip r:embed="rId2"/>
          <a:stretch>
            <a:fillRect/>
          </a:stretch>
        </p:blipFill>
        <p:spPr>
          <a:xfrm>
            <a:off x="8082643" y="3426231"/>
            <a:ext cx="3751591" cy="2332434"/>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825452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7EE23FE-3B45-CA0A-4871-93A88544BC78}"/>
              </a:ext>
            </a:extLst>
          </p:cNvPr>
          <p:cNvSpPr>
            <a:spLocks noGrp="1"/>
          </p:cNvSpPr>
          <p:nvPr>
            <p:ph type="body" sz="quarter" idx="4294967295"/>
          </p:nvPr>
        </p:nvSpPr>
        <p:spPr>
          <a:xfrm>
            <a:off x="838200" y="1905000"/>
            <a:ext cx="5394325" cy="1449388"/>
          </a:xfrm>
        </p:spPr>
        <p:txBody>
          <a:bodyPr>
            <a:normAutofit/>
          </a:bodyPr>
          <a:lstStyle/>
          <a:p>
            <a:pPr marL="0" indent="0">
              <a:buNone/>
            </a:pPr>
            <a:r>
              <a:rPr lang="en-GB" sz="4400" b="1" dirty="0"/>
              <a:t>Geometry</a:t>
            </a:r>
          </a:p>
        </p:txBody>
      </p:sp>
    </p:spTree>
    <p:extLst>
      <p:ext uri="{BB962C8B-B14F-4D97-AF65-F5344CB8AC3E}">
        <p14:creationId xmlns:p14="http://schemas.microsoft.com/office/powerpoint/2010/main" val="30425071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DC36A36-FD3C-938D-7EC9-A97FA4B11F63}"/>
              </a:ext>
            </a:extLst>
          </p:cNvPr>
          <p:cNvSpPr>
            <a:spLocks noGrp="1"/>
          </p:cNvSpPr>
          <p:nvPr>
            <p:ph type="sldNum" sz="quarter" idx="11"/>
          </p:nvPr>
        </p:nvSpPr>
        <p:spPr/>
        <p:txBody>
          <a:bodyPr/>
          <a:lstStyle/>
          <a:p>
            <a:fld id="{F0D23093-2AB0-F74C-B865-1A12A15B650E}" type="slidenum">
              <a:rPr lang="en-US" smtClean="0"/>
              <a:pPr/>
              <a:t>5</a:t>
            </a:fld>
            <a:endParaRPr lang="en-US"/>
          </a:p>
        </p:txBody>
      </p:sp>
      <p:sp>
        <p:nvSpPr>
          <p:cNvPr id="3" name="Title 2">
            <a:extLst>
              <a:ext uri="{FF2B5EF4-FFF2-40B4-BE49-F238E27FC236}">
                <a16:creationId xmlns:a16="http://schemas.microsoft.com/office/drawing/2014/main" id="{9B773BD2-25B0-394A-70B5-1BBE076BE3C9}"/>
              </a:ext>
            </a:extLst>
          </p:cNvPr>
          <p:cNvSpPr>
            <a:spLocks noGrp="1"/>
          </p:cNvSpPr>
          <p:nvPr>
            <p:ph type="title"/>
          </p:nvPr>
        </p:nvSpPr>
        <p:spPr/>
        <p:txBody>
          <a:bodyPr/>
          <a:lstStyle/>
          <a:p>
            <a:r>
              <a:rPr lang="en-GB" dirty="0"/>
              <a:t>New Greenhouse Design</a:t>
            </a:r>
          </a:p>
        </p:txBody>
      </p:sp>
      <p:pic>
        <p:nvPicPr>
          <p:cNvPr id="5" name="Picture 4">
            <a:extLst>
              <a:ext uri="{FF2B5EF4-FFF2-40B4-BE49-F238E27FC236}">
                <a16:creationId xmlns:a16="http://schemas.microsoft.com/office/drawing/2014/main" id="{72786416-DF09-9A2F-75BF-16C3E5D7103B}"/>
              </a:ext>
            </a:extLst>
          </p:cNvPr>
          <p:cNvPicPr>
            <a:picLocks noChangeAspect="1"/>
          </p:cNvPicPr>
          <p:nvPr/>
        </p:nvPicPr>
        <p:blipFill>
          <a:blip r:embed="rId2"/>
          <a:stretch>
            <a:fillRect/>
          </a:stretch>
        </p:blipFill>
        <p:spPr>
          <a:xfrm>
            <a:off x="655606" y="940728"/>
            <a:ext cx="5133071" cy="3191325"/>
          </a:xfrm>
          <a:prstGeom prst="rect">
            <a:avLst/>
          </a:prstGeom>
        </p:spPr>
      </p:pic>
      <p:sp>
        <p:nvSpPr>
          <p:cNvPr id="6" name="TextBox 5">
            <a:extLst>
              <a:ext uri="{FF2B5EF4-FFF2-40B4-BE49-F238E27FC236}">
                <a16:creationId xmlns:a16="http://schemas.microsoft.com/office/drawing/2014/main" id="{2B2A24AB-D4A6-60D5-38C6-67C102A6B52F}"/>
              </a:ext>
            </a:extLst>
          </p:cNvPr>
          <p:cNvSpPr txBox="1"/>
          <p:nvPr/>
        </p:nvSpPr>
        <p:spPr>
          <a:xfrm>
            <a:off x="4477110" y="4485737"/>
            <a:ext cx="3847382" cy="923330"/>
          </a:xfrm>
          <a:prstGeom prst="rect">
            <a:avLst/>
          </a:prstGeom>
          <a:noFill/>
        </p:spPr>
        <p:txBody>
          <a:bodyPr wrap="square" rtlCol="0">
            <a:spAutoFit/>
          </a:bodyPr>
          <a:lstStyle/>
          <a:p>
            <a:pPr marL="285750" indent="-285750">
              <a:buFont typeface="Arial" panose="020B0604020202020204" pitchFamily="34" charset="0"/>
              <a:buChar char="•"/>
            </a:pPr>
            <a:r>
              <a:rPr lang="en-GB" dirty="0"/>
              <a:t>Maximum height 2.28m </a:t>
            </a:r>
          </a:p>
          <a:p>
            <a:pPr marL="285750" indent="-285750">
              <a:buFont typeface="Arial" panose="020B0604020202020204" pitchFamily="34" charset="0"/>
              <a:buChar char="•"/>
            </a:pPr>
            <a:r>
              <a:rPr lang="en-GB" dirty="0"/>
              <a:t>Minimum height 1.4m</a:t>
            </a:r>
          </a:p>
          <a:p>
            <a:pPr marL="285750" indent="-285750">
              <a:buFont typeface="Arial" panose="020B0604020202020204" pitchFamily="34" charset="0"/>
              <a:buChar char="•"/>
            </a:pPr>
            <a:endParaRPr lang="en-GB" dirty="0"/>
          </a:p>
        </p:txBody>
      </p:sp>
      <p:pic>
        <p:nvPicPr>
          <p:cNvPr id="8" name="Picture 7">
            <a:extLst>
              <a:ext uri="{FF2B5EF4-FFF2-40B4-BE49-F238E27FC236}">
                <a16:creationId xmlns:a16="http://schemas.microsoft.com/office/drawing/2014/main" id="{68D36A2D-3B6F-DBDE-D0CF-E911010F4468}"/>
              </a:ext>
            </a:extLst>
          </p:cNvPr>
          <p:cNvPicPr>
            <a:picLocks noChangeAspect="1"/>
          </p:cNvPicPr>
          <p:nvPr/>
        </p:nvPicPr>
        <p:blipFill>
          <a:blip r:embed="rId3"/>
          <a:stretch>
            <a:fillRect/>
          </a:stretch>
        </p:blipFill>
        <p:spPr>
          <a:xfrm>
            <a:off x="6286854" y="931653"/>
            <a:ext cx="4858835" cy="3165086"/>
          </a:xfrm>
          <a:prstGeom prst="rect">
            <a:avLst/>
          </a:prstGeom>
        </p:spPr>
      </p:pic>
      <p:sp>
        <p:nvSpPr>
          <p:cNvPr id="10" name="TextBox 9">
            <a:extLst>
              <a:ext uri="{FF2B5EF4-FFF2-40B4-BE49-F238E27FC236}">
                <a16:creationId xmlns:a16="http://schemas.microsoft.com/office/drawing/2014/main" id="{B42B3DF8-3B7F-4ED5-4566-9CC78EE0C17B}"/>
              </a:ext>
            </a:extLst>
          </p:cNvPr>
          <p:cNvSpPr txBox="1"/>
          <p:nvPr/>
        </p:nvSpPr>
        <p:spPr>
          <a:xfrm>
            <a:off x="7714170" y="4486062"/>
            <a:ext cx="3111980" cy="646331"/>
          </a:xfrm>
          <a:prstGeom prst="rect">
            <a:avLst/>
          </a:prstGeom>
          <a:noFill/>
        </p:spPr>
        <p:txBody>
          <a:bodyPr wrap="square">
            <a:spAutoFit/>
          </a:bodyPr>
          <a:lstStyle/>
          <a:p>
            <a:pPr marL="285750" indent="-285750">
              <a:buFont typeface="Arial" panose="020B0604020202020204" pitchFamily="34" charset="0"/>
              <a:buChar char="•"/>
            </a:pPr>
            <a:r>
              <a:rPr lang="en-GB" dirty="0"/>
              <a:t>Length 3.8m </a:t>
            </a:r>
          </a:p>
          <a:p>
            <a:pPr marL="285750" indent="-285750">
              <a:buFont typeface="Arial" panose="020B0604020202020204" pitchFamily="34" charset="0"/>
              <a:buChar char="•"/>
            </a:pPr>
            <a:r>
              <a:rPr lang="en-GB" dirty="0"/>
              <a:t>Glass thickness 40mm</a:t>
            </a:r>
          </a:p>
        </p:txBody>
      </p:sp>
      <p:sp>
        <p:nvSpPr>
          <p:cNvPr id="11" name="TextBox 10">
            <a:extLst>
              <a:ext uri="{FF2B5EF4-FFF2-40B4-BE49-F238E27FC236}">
                <a16:creationId xmlns:a16="http://schemas.microsoft.com/office/drawing/2014/main" id="{81B91326-88B7-2B0D-F437-D22DFF57DCE3}"/>
              </a:ext>
            </a:extLst>
          </p:cNvPr>
          <p:cNvSpPr txBox="1"/>
          <p:nvPr/>
        </p:nvSpPr>
        <p:spPr>
          <a:xfrm>
            <a:off x="1768414" y="4511615"/>
            <a:ext cx="2208362" cy="646331"/>
          </a:xfrm>
          <a:prstGeom prst="rect">
            <a:avLst/>
          </a:prstGeom>
          <a:noFill/>
        </p:spPr>
        <p:txBody>
          <a:bodyPr wrap="square" rtlCol="0">
            <a:spAutoFit/>
          </a:bodyPr>
          <a:lstStyle/>
          <a:p>
            <a:r>
              <a:rPr lang="en-GB" dirty="0"/>
              <a:t>Frame: Wood (Pine)</a:t>
            </a:r>
          </a:p>
          <a:p>
            <a:r>
              <a:rPr lang="en-GB" dirty="0"/>
              <a:t>Panels: Glass</a:t>
            </a:r>
          </a:p>
        </p:txBody>
      </p:sp>
    </p:spTree>
    <p:extLst>
      <p:ext uri="{BB962C8B-B14F-4D97-AF65-F5344CB8AC3E}">
        <p14:creationId xmlns:p14="http://schemas.microsoft.com/office/powerpoint/2010/main" val="40194508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7EE23FE-3B45-CA0A-4871-93A88544BC78}"/>
              </a:ext>
            </a:extLst>
          </p:cNvPr>
          <p:cNvSpPr>
            <a:spLocks noGrp="1"/>
          </p:cNvSpPr>
          <p:nvPr>
            <p:ph type="body" sz="quarter" idx="4294967295"/>
          </p:nvPr>
        </p:nvSpPr>
        <p:spPr>
          <a:xfrm>
            <a:off x="838200" y="1905000"/>
            <a:ext cx="5394325" cy="1449388"/>
          </a:xfrm>
        </p:spPr>
        <p:txBody>
          <a:bodyPr>
            <a:normAutofit fontScale="92500"/>
          </a:bodyPr>
          <a:lstStyle/>
          <a:p>
            <a:pPr marL="0" indent="0">
              <a:buNone/>
            </a:pPr>
            <a:r>
              <a:rPr lang="en-GB" sz="4800" b="1" dirty="0"/>
              <a:t>Greenhouse Daytime Thermal Simulation </a:t>
            </a:r>
          </a:p>
        </p:txBody>
      </p:sp>
    </p:spTree>
    <p:extLst>
      <p:ext uri="{BB962C8B-B14F-4D97-AF65-F5344CB8AC3E}">
        <p14:creationId xmlns:p14="http://schemas.microsoft.com/office/powerpoint/2010/main" val="25019003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41E4341-113C-2BE6-3EB5-D6DAFBC2FE52}"/>
              </a:ext>
            </a:extLst>
          </p:cNvPr>
          <p:cNvSpPr>
            <a:spLocks noGrp="1"/>
          </p:cNvSpPr>
          <p:nvPr>
            <p:ph type="sldNum" sz="quarter" idx="11"/>
          </p:nvPr>
        </p:nvSpPr>
        <p:spPr/>
        <p:txBody>
          <a:bodyPr/>
          <a:lstStyle/>
          <a:p>
            <a:fld id="{F0D23093-2AB0-F74C-B865-1A12A15B650E}" type="slidenum">
              <a:rPr lang="en-US" smtClean="0"/>
              <a:pPr/>
              <a:t>7</a:t>
            </a:fld>
            <a:endParaRPr lang="en-US"/>
          </a:p>
        </p:txBody>
      </p:sp>
      <p:sp>
        <p:nvSpPr>
          <p:cNvPr id="3" name="Title 2">
            <a:extLst>
              <a:ext uri="{FF2B5EF4-FFF2-40B4-BE49-F238E27FC236}">
                <a16:creationId xmlns:a16="http://schemas.microsoft.com/office/drawing/2014/main" id="{7587FD49-A29D-61A8-3CD7-63B4D4DB20C9}"/>
              </a:ext>
            </a:extLst>
          </p:cNvPr>
          <p:cNvSpPr>
            <a:spLocks noGrp="1"/>
          </p:cNvSpPr>
          <p:nvPr>
            <p:ph type="title"/>
          </p:nvPr>
        </p:nvSpPr>
        <p:spPr>
          <a:xfrm>
            <a:off x="609601" y="148581"/>
            <a:ext cx="11312105" cy="845837"/>
          </a:xfrm>
        </p:spPr>
        <p:txBody>
          <a:bodyPr/>
          <a:lstStyle/>
          <a:p>
            <a:r>
              <a:rPr lang="en-GB" dirty="0"/>
              <a:t>Objective and Assumptions</a:t>
            </a:r>
          </a:p>
        </p:txBody>
      </p:sp>
      <p:sp>
        <p:nvSpPr>
          <p:cNvPr id="4" name="TextBox 3">
            <a:extLst>
              <a:ext uri="{FF2B5EF4-FFF2-40B4-BE49-F238E27FC236}">
                <a16:creationId xmlns:a16="http://schemas.microsoft.com/office/drawing/2014/main" id="{AD86C5A6-6BDD-7B9D-91C3-0EA2F80B54B4}"/>
              </a:ext>
            </a:extLst>
          </p:cNvPr>
          <p:cNvSpPr txBox="1"/>
          <p:nvPr/>
        </p:nvSpPr>
        <p:spPr>
          <a:xfrm>
            <a:off x="387111" y="884207"/>
            <a:ext cx="10550105" cy="3919022"/>
          </a:xfrm>
          <a:prstGeom prst="rect">
            <a:avLst/>
          </a:prstGeom>
          <a:noFill/>
        </p:spPr>
        <p:txBody>
          <a:bodyPr wrap="square" rtlCol="0">
            <a:spAutoFit/>
          </a:bodyPr>
          <a:lstStyle/>
          <a:p>
            <a:pPr marL="285750" indent="-285750">
              <a:buFont typeface="Arial" panose="020B0604020202020204" pitchFamily="34" charset="0"/>
              <a:buChar char="•"/>
            </a:pPr>
            <a:r>
              <a:rPr lang="en-GB" sz="1400" b="1" dirty="0"/>
              <a:t>Objective: </a:t>
            </a:r>
            <a:r>
              <a:rPr lang="en-GB" sz="1400" dirty="0"/>
              <a:t>calculate the equilibrium average temperature of the air in the greenhouse. </a:t>
            </a:r>
            <a:endParaRPr lang="en-GB" sz="1400" b="1" dirty="0"/>
          </a:p>
          <a:p>
            <a:endParaRPr lang="en-GB" sz="1400" b="1" dirty="0"/>
          </a:p>
          <a:p>
            <a:pPr marL="285750" indent="-285750">
              <a:buFont typeface="Arial" panose="020B0604020202020204" pitchFamily="34" charset="0"/>
              <a:buChar char="•"/>
            </a:pPr>
            <a:r>
              <a:rPr lang="en-GB" sz="1400" b="1" dirty="0"/>
              <a:t>Physics Assumptions: </a:t>
            </a:r>
          </a:p>
          <a:p>
            <a:pPr marL="742950" lvl="1" indent="-285750">
              <a:buFont typeface="Arial" panose="020B0604020202020204" pitchFamily="34" charset="0"/>
              <a:buChar char="•"/>
            </a:pPr>
            <a:r>
              <a:rPr lang="en-GB" sz="1200" dirty="0"/>
              <a:t>Ansys Discovery cannot model radiation from the sun, thus a</a:t>
            </a:r>
            <a:r>
              <a:rPr lang="en-GB" sz="1200" dirty="0">
                <a:effectLst/>
                <a:latin typeface="Calibri" panose="020F0502020204030204" pitchFamily="34" charset="0"/>
                <a:ea typeface="Times New Roman" panose="02020603050405020304" pitchFamily="18" charset="0"/>
              </a:rPr>
              <a:t>s an approximation it is considered that heat flux that the ground/floor of the greenhouse sees, absorbs and releases correspond to the total released heat within the greenhouse coming from the sun. </a:t>
            </a:r>
          </a:p>
          <a:p>
            <a:pPr marL="628650" lvl="1" indent="-171450">
              <a:buFont typeface="Arial" panose="020B0604020202020204" pitchFamily="34" charset="0"/>
              <a:buChar char="•"/>
            </a:pPr>
            <a:endParaRPr lang="en-GB" sz="500" dirty="0">
              <a:effectLst/>
              <a:latin typeface="Calibri" panose="020F0502020204030204" pitchFamily="34" charset="0"/>
              <a:ea typeface="Calibri" panose="020F0502020204030204" pitchFamily="34" charset="0"/>
            </a:endParaRPr>
          </a:p>
          <a:p>
            <a:pPr marL="742950" lvl="1" indent="-285750">
              <a:buFont typeface="Arial" panose="020B0604020202020204" pitchFamily="34" charset="0"/>
              <a:buChar char="•"/>
            </a:pPr>
            <a:r>
              <a:rPr lang="en-GB" sz="1200" dirty="0">
                <a:effectLst/>
                <a:latin typeface="Calibri" panose="020F0502020204030204" pitchFamily="34" charset="0"/>
                <a:ea typeface="Times New Roman" panose="02020603050405020304" pitchFamily="18" charset="0"/>
              </a:rPr>
              <a:t>In reality, heat is also absorbed and released by the air, the frame, the windows and other things such as the blackbody radiation of hot objects in the greenhouse, however this has been neglected for simplicity. </a:t>
            </a:r>
            <a:endParaRPr lang="en-GB" sz="1200" dirty="0">
              <a:latin typeface="Calibri" panose="020F0502020204030204" pitchFamily="34" charset="0"/>
              <a:ea typeface="Times New Roman" panose="02020603050405020304" pitchFamily="18" charset="0"/>
            </a:endParaRPr>
          </a:p>
          <a:p>
            <a:pPr marL="628650" lvl="1" indent="-171450">
              <a:buFont typeface="Arial" panose="020B0604020202020204" pitchFamily="34" charset="0"/>
              <a:buChar char="•"/>
            </a:pPr>
            <a:endParaRPr lang="en-GB" sz="500" dirty="0">
              <a:effectLst/>
              <a:latin typeface="Calibri" panose="020F0502020204030204" pitchFamily="34" charset="0"/>
              <a:ea typeface="Calibri" panose="020F0502020204030204" pitchFamily="34" charset="0"/>
            </a:endParaRPr>
          </a:p>
          <a:p>
            <a:pPr marL="742950" lvl="1" indent="-285750">
              <a:buFont typeface="Arial" panose="020B0604020202020204" pitchFamily="34" charset="0"/>
              <a:buChar char="•"/>
            </a:pPr>
            <a:r>
              <a:rPr lang="en-GB" sz="1200" dirty="0">
                <a:effectLst/>
                <a:latin typeface="Calibri" panose="020F0502020204030204" pitchFamily="34" charset="0"/>
                <a:ea typeface="Times New Roman" panose="02020603050405020304" pitchFamily="18" charset="0"/>
              </a:rPr>
              <a:t>Following these assumptions, it can be computed a simple approximation of heating irradiance flux (W/m^2), light view angle, and the transmission/reflection reductions expected for this solar flux. This number would be a crude approximation of the heat that is absorbed to heat the greenhouse as the rest is reflected away either at the window or off the ground and leaves the control volume.</a:t>
            </a:r>
          </a:p>
          <a:p>
            <a:pPr lvl="1"/>
            <a:endParaRPr lang="en-GB" sz="1200" dirty="0">
              <a:effectLst/>
              <a:latin typeface="Calibri" panose="020F0502020204030204" pitchFamily="34" charset="0"/>
              <a:ea typeface="Times New Roman" panose="02020603050405020304" pitchFamily="18" charset="0"/>
            </a:endParaRPr>
          </a:p>
          <a:p>
            <a:pPr marL="285750" indent="-285750">
              <a:buFont typeface="Arial" panose="020B0604020202020204" pitchFamily="34" charset="0"/>
              <a:buChar char="•"/>
            </a:pPr>
            <a:r>
              <a:rPr lang="en-US" sz="1400" b="1" dirty="0">
                <a:effectLst/>
                <a:latin typeface="Calibri" panose="020F0502020204030204" pitchFamily="34" charset="0"/>
                <a:ea typeface="Calibri" panose="020F0502020204030204" pitchFamily="34" charset="0"/>
                <a:cs typeface="Times New Roman" panose="02020603050405020304" pitchFamily="18" charset="0"/>
              </a:rPr>
              <a:t>Data Assumptions: </a:t>
            </a:r>
          </a:p>
          <a:p>
            <a:pPr marL="742950" lvl="1" indent="-285750">
              <a:spcAft>
                <a:spcPts val="800"/>
              </a:spcAft>
              <a:buFont typeface="Arial" panose="020B0604020202020204" pitchFamily="34" charset="0"/>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Location: Ames, IA USA</a:t>
            </a:r>
          </a:p>
          <a:p>
            <a:pPr marL="742950" lvl="1" indent="-285750">
              <a:spcAft>
                <a:spcPts val="800"/>
              </a:spcAft>
              <a:buFont typeface="Arial" panose="020B0604020202020204" pitchFamily="34" charset="0"/>
              <a:buChar char="•"/>
            </a:pPr>
            <a:r>
              <a:rPr lang="en-US" sz="1200" dirty="0">
                <a:effectLst/>
                <a:latin typeface="Calibri" panose="020F0502020204030204" pitchFamily="34" charset="0"/>
                <a:ea typeface="Calibri" panose="020F0502020204030204" pitchFamily="34" charset="0"/>
                <a:cs typeface="Times New Roman" panose="02020603050405020304" pitchFamily="18" charset="0"/>
              </a:rPr>
              <a:t>Irradiance values assumes surfaces are normal to the incoming light’s direction.</a:t>
            </a:r>
          </a:p>
          <a:p>
            <a:pPr marL="742950" lvl="1" indent="-285750">
              <a:spcAft>
                <a:spcPts val="800"/>
              </a:spcAft>
              <a:buFont typeface="Arial" panose="020B0604020202020204" pitchFamily="34" charset="0"/>
              <a:buChar char="•"/>
            </a:pPr>
            <a:r>
              <a:rPr lang="en-US" sz="1200" dirty="0">
                <a:latin typeface="Calibri" panose="020F0502020204030204" pitchFamily="34" charset="0"/>
                <a:ea typeface="Calibri" panose="020F0502020204030204" pitchFamily="34" charset="0"/>
                <a:cs typeface="Times New Roman" panose="02020603050405020304" pitchFamily="18" charset="0"/>
              </a:rPr>
              <a:t>Time: November </a:t>
            </a:r>
          </a:p>
          <a:p>
            <a:pPr marL="742950" lvl="1" indent="-285750">
              <a:spcAft>
                <a:spcPts val="800"/>
              </a:spcAft>
              <a:buFont typeface="Arial" panose="020B0604020202020204" pitchFamily="34" charset="0"/>
              <a:buChar char="•"/>
            </a:pPr>
            <a:r>
              <a:rPr lang="en-US" sz="1200" dirty="0">
                <a:latin typeface="Calibri" panose="020F0502020204030204" pitchFamily="34" charset="0"/>
                <a:ea typeface="Calibri" panose="020F0502020204030204" pitchFamily="34" charset="0"/>
                <a:cs typeface="Times New Roman" panose="02020603050405020304" pitchFamily="18" charset="0"/>
              </a:rPr>
              <a:t>Average Outside Temperature (daytime): 9 C</a:t>
            </a:r>
          </a:p>
          <a:p>
            <a:pPr marL="285750" indent="-285750">
              <a:buFont typeface="Arial" panose="020B0604020202020204" pitchFamily="34" charset="0"/>
              <a:buChar char="•"/>
            </a:pPr>
            <a:endParaRPr lang="en-GB" sz="1200" dirty="0">
              <a:effectLst/>
              <a:latin typeface="Calibri" panose="020F0502020204030204" pitchFamily="34" charset="0"/>
              <a:ea typeface="Calibri" panose="020F0502020204030204" pitchFamily="34" charset="0"/>
            </a:endParaRPr>
          </a:p>
        </p:txBody>
      </p:sp>
      <p:graphicFrame>
        <p:nvGraphicFramePr>
          <p:cNvPr id="6" name="Table 5">
            <a:extLst>
              <a:ext uri="{FF2B5EF4-FFF2-40B4-BE49-F238E27FC236}">
                <a16:creationId xmlns:a16="http://schemas.microsoft.com/office/drawing/2014/main" id="{6BE28B7F-8D91-B450-287B-5755F380C83C}"/>
              </a:ext>
            </a:extLst>
          </p:cNvPr>
          <p:cNvGraphicFramePr>
            <a:graphicFrameLocks noGrp="1"/>
          </p:cNvGraphicFramePr>
          <p:nvPr/>
        </p:nvGraphicFramePr>
        <p:xfrm>
          <a:off x="4664282" y="4011400"/>
          <a:ext cx="6976992" cy="1833929"/>
        </p:xfrm>
        <a:graphic>
          <a:graphicData uri="http://schemas.openxmlformats.org/drawingml/2006/table">
            <a:tbl>
              <a:tblPr firstRow="1" firstCol="1" bandRow="1">
                <a:tableStyleId>{93296810-A885-4BE3-A3E7-6D5BEEA58F35}</a:tableStyleId>
              </a:tblPr>
              <a:tblGrid>
                <a:gridCol w="2845865">
                  <a:extLst>
                    <a:ext uri="{9D8B030D-6E8A-4147-A177-3AD203B41FA5}">
                      <a16:colId xmlns:a16="http://schemas.microsoft.com/office/drawing/2014/main" val="3107554657"/>
                    </a:ext>
                  </a:extLst>
                </a:gridCol>
                <a:gridCol w="432707">
                  <a:extLst>
                    <a:ext uri="{9D8B030D-6E8A-4147-A177-3AD203B41FA5}">
                      <a16:colId xmlns:a16="http://schemas.microsoft.com/office/drawing/2014/main" val="204757251"/>
                    </a:ext>
                  </a:extLst>
                </a:gridCol>
                <a:gridCol w="1061357">
                  <a:extLst>
                    <a:ext uri="{9D8B030D-6E8A-4147-A177-3AD203B41FA5}">
                      <a16:colId xmlns:a16="http://schemas.microsoft.com/office/drawing/2014/main" val="91056593"/>
                    </a:ext>
                  </a:extLst>
                </a:gridCol>
                <a:gridCol w="1306286">
                  <a:extLst>
                    <a:ext uri="{9D8B030D-6E8A-4147-A177-3AD203B41FA5}">
                      <a16:colId xmlns:a16="http://schemas.microsoft.com/office/drawing/2014/main" val="2465381037"/>
                    </a:ext>
                  </a:extLst>
                </a:gridCol>
                <a:gridCol w="1330777">
                  <a:extLst>
                    <a:ext uri="{9D8B030D-6E8A-4147-A177-3AD203B41FA5}">
                      <a16:colId xmlns:a16="http://schemas.microsoft.com/office/drawing/2014/main" val="48897526"/>
                    </a:ext>
                  </a:extLst>
                </a:gridCol>
              </a:tblGrid>
              <a:tr h="293914">
                <a:tc>
                  <a:txBody>
                    <a:bodyPr/>
                    <a:lstStyle/>
                    <a:p>
                      <a:r>
                        <a:rPr lang="en-GB" sz="1100" dirty="0">
                          <a:solidFill>
                            <a:schemeClr val="tx1"/>
                          </a:solidFill>
                          <a:effectLst/>
                        </a:rPr>
                        <a:t>November Typical Daylight </a:t>
                      </a:r>
                      <a:r>
                        <a:rPr lang="en-GB" sz="1100" dirty="0" err="1">
                          <a:solidFill>
                            <a:schemeClr val="tx1"/>
                          </a:solidFill>
                          <a:effectLst/>
                        </a:rPr>
                        <a:t>Avg</a:t>
                      </a:r>
                      <a:r>
                        <a:rPr lang="en-GB" sz="1100" dirty="0">
                          <a:solidFill>
                            <a:schemeClr val="tx1"/>
                          </a:solidFill>
                          <a:effectLst/>
                        </a:rPr>
                        <a:t> (2011-2021)</a:t>
                      </a:r>
                      <a:endParaRPr lang="en-GB" sz="1100" dirty="0">
                        <a:solidFill>
                          <a:schemeClr val="tx1"/>
                        </a:solidFill>
                        <a:effectLst/>
                        <a:latin typeface="Calibri" panose="020F0502020204030204" pitchFamily="34" charset="0"/>
                        <a:ea typeface="Calibri" panose="020F0502020204030204" pitchFamily="34" charset="0"/>
                      </a:endParaRPr>
                    </a:p>
                  </a:txBody>
                  <a:tcPr marL="9525" marR="9525" marT="9525" marB="0" anchor="b"/>
                </a:tc>
                <a:tc>
                  <a:txBody>
                    <a:bodyPr/>
                    <a:lstStyle/>
                    <a:p>
                      <a:pPr algn="r"/>
                      <a:r>
                        <a:rPr lang="en-GB" sz="1100" dirty="0">
                          <a:solidFill>
                            <a:schemeClr val="tx1"/>
                          </a:solidFill>
                          <a:effectLst/>
                        </a:rPr>
                        <a:t>139.75</a:t>
                      </a:r>
                      <a:endParaRPr lang="en-GB" sz="1100" dirty="0">
                        <a:solidFill>
                          <a:schemeClr val="tx1"/>
                        </a:solidFill>
                        <a:effectLst/>
                        <a:latin typeface="Calibri" panose="020F0502020204030204" pitchFamily="34" charset="0"/>
                        <a:ea typeface="Calibri" panose="020F0502020204030204" pitchFamily="34" charset="0"/>
                      </a:endParaRPr>
                    </a:p>
                  </a:txBody>
                  <a:tcPr marL="9525" marR="9525" marT="9525" marB="0" anchor="b"/>
                </a:tc>
                <a:tc>
                  <a:txBody>
                    <a:bodyPr/>
                    <a:lstStyle/>
                    <a:p>
                      <a:pPr algn="ctr"/>
                      <a:r>
                        <a:rPr lang="en-GB" sz="1100" dirty="0">
                          <a:solidFill>
                            <a:schemeClr val="tx1"/>
                          </a:solidFill>
                          <a:effectLst/>
                        </a:rPr>
                        <a:t>Glass 1/16</a:t>
                      </a:r>
                      <a:endParaRPr lang="en-GB" sz="1100" dirty="0">
                        <a:solidFill>
                          <a:schemeClr val="tx1"/>
                        </a:solidFill>
                        <a:effectLst/>
                        <a:latin typeface="Calibri" panose="020F0502020204030204" pitchFamily="34" charset="0"/>
                        <a:ea typeface="Calibri" panose="020F0502020204030204" pitchFamily="34" charset="0"/>
                      </a:endParaRPr>
                    </a:p>
                  </a:txBody>
                  <a:tcPr marL="9525" marR="9525" marT="9525" marB="0" anchor="b"/>
                </a:tc>
                <a:tc>
                  <a:txBody>
                    <a:bodyPr/>
                    <a:lstStyle/>
                    <a:p>
                      <a:pPr algn="ctr"/>
                      <a:r>
                        <a:rPr lang="en-GB" sz="1100" dirty="0">
                          <a:solidFill>
                            <a:schemeClr val="tx1"/>
                          </a:solidFill>
                          <a:effectLst/>
                        </a:rPr>
                        <a:t>Double Pane Glass</a:t>
                      </a:r>
                      <a:endParaRPr lang="en-GB" sz="1100" dirty="0">
                        <a:solidFill>
                          <a:schemeClr val="tx1"/>
                        </a:solidFill>
                        <a:effectLst/>
                        <a:latin typeface="Calibri" panose="020F0502020204030204" pitchFamily="34" charset="0"/>
                        <a:ea typeface="Calibri" panose="020F0502020204030204" pitchFamily="34" charset="0"/>
                      </a:endParaRPr>
                    </a:p>
                  </a:txBody>
                  <a:tcPr marL="9525" marR="9525" marT="9525" marB="0" anchor="b"/>
                </a:tc>
                <a:tc>
                  <a:txBody>
                    <a:bodyPr/>
                    <a:lstStyle/>
                    <a:p>
                      <a:pPr algn="ctr"/>
                      <a:r>
                        <a:rPr lang="en-GB" sz="1100" dirty="0">
                          <a:solidFill>
                            <a:schemeClr val="tx1"/>
                          </a:solidFill>
                          <a:effectLst/>
                        </a:rPr>
                        <a:t>Acrylic (Plexiglass) </a:t>
                      </a:r>
                      <a:endParaRPr lang="en-GB" sz="1100" dirty="0">
                        <a:solidFill>
                          <a:schemeClr val="tx1"/>
                        </a:solidFill>
                        <a:effectLst/>
                        <a:latin typeface="Calibri" panose="020F0502020204030204" pitchFamily="34" charset="0"/>
                        <a:ea typeface="Calibri" panose="020F0502020204030204" pitchFamily="34" charset="0"/>
                      </a:endParaRPr>
                    </a:p>
                  </a:txBody>
                  <a:tcPr marL="9525" marR="9525" marT="9525" marB="0" anchor="b"/>
                </a:tc>
                <a:extLst>
                  <a:ext uri="{0D108BD9-81ED-4DB2-BD59-A6C34878D82A}">
                    <a16:rowId xmlns:a16="http://schemas.microsoft.com/office/drawing/2014/main" val="2559001243"/>
                  </a:ext>
                </a:extLst>
              </a:tr>
              <a:tr h="3080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solidFill>
                            <a:schemeClr val="tx1"/>
                          </a:solidFill>
                        </a:rPr>
                        <a:t>Values are in W/m2</a:t>
                      </a:r>
                    </a:p>
                  </a:txBody>
                  <a:tcPr marL="9525" marR="9525" marT="9525" marB="0" anchor="b"/>
                </a:tc>
                <a:tc>
                  <a:txBody>
                    <a:bodyPr/>
                    <a:lstStyle/>
                    <a:p>
                      <a:r>
                        <a:rPr lang="en-GB" sz="1100">
                          <a:solidFill>
                            <a:schemeClr val="tx1"/>
                          </a:solidFill>
                          <a:effectLst/>
                        </a:rPr>
                        <a:t> </a:t>
                      </a:r>
                      <a:endParaRPr lang="en-GB" sz="1100">
                        <a:solidFill>
                          <a:schemeClr val="tx1"/>
                        </a:solidFill>
                        <a:effectLst/>
                        <a:latin typeface="Calibri" panose="020F0502020204030204" pitchFamily="34" charset="0"/>
                        <a:ea typeface="Calibri" panose="020F0502020204030204" pitchFamily="34" charset="0"/>
                      </a:endParaRPr>
                    </a:p>
                  </a:txBody>
                  <a:tcPr marL="9525" marR="9525" marT="9525" marB="0" anchor="b"/>
                </a:tc>
                <a:tc>
                  <a:txBody>
                    <a:bodyPr/>
                    <a:lstStyle/>
                    <a:p>
                      <a:pPr algn="r"/>
                      <a:r>
                        <a:rPr lang="en-GB" sz="1100" dirty="0">
                          <a:solidFill>
                            <a:schemeClr val="tx1"/>
                          </a:solidFill>
                          <a:effectLst/>
                        </a:rPr>
                        <a:t>0.9</a:t>
                      </a:r>
                      <a:endParaRPr lang="en-GB" sz="1100" dirty="0">
                        <a:solidFill>
                          <a:schemeClr val="tx1"/>
                        </a:solidFill>
                        <a:effectLst/>
                        <a:latin typeface="Calibri" panose="020F0502020204030204" pitchFamily="34" charset="0"/>
                        <a:ea typeface="Calibri" panose="020F0502020204030204" pitchFamily="34" charset="0"/>
                      </a:endParaRPr>
                    </a:p>
                  </a:txBody>
                  <a:tcPr marL="9525" marR="9525" marT="9525" marB="0" anchor="b"/>
                </a:tc>
                <a:tc>
                  <a:txBody>
                    <a:bodyPr/>
                    <a:lstStyle/>
                    <a:p>
                      <a:pPr algn="r"/>
                      <a:r>
                        <a:rPr lang="en-GB" sz="1100" dirty="0">
                          <a:solidFill>
                            <a:schemeClr val="tx1"/>
                          </a:solidFill>
                          <a:effectLst/>
                        </a:rPr>
                        <a:t>0.83</a:t>
                      </a:r>
                      <a:endParaRPr lang="en-GB" sz="1100" dirty="0">
                        <a:solidFill>
                          <a:schemeClr val="tx1"/>
                        </a:solidFill>
                        <a:effectLst/>
                        <a:latin typeface="Calibri" panose="020F0502020204030204" pitchFamily="34" charset="0"/>
                        <a:ea typeface="Calibri" panose="020F0502020204030204" pitchFamily="34" charset="0"/>
                      </a:endParaRPr>
                    </a:p>
                  </a:txBody>
                  <a:tcPr marL="9525" marR="9525" marT="9525" marB="0" anchor="b"/>
                </a:tc>
                <a:tc>
                  <a:txBody>
                    <a:bodyPr/>
                    <a:lstStyle/>
                    <a:p>
                      <a:pPr algn="r"/>
                      <a:r>
                        <a:rPr lang="en-GB" sz="1100" dirty="0">
                          <a:solidFill>
                            <a:schemeClr val="tx1"/>
                          </a:solidFill>
                          <a:effectLst/>
                        </a:rPr>
                        <a:t>0.79</a:t>
                      </a:r>
                      <a:endParaRPr lang="en-GB" sz="1100" dirty="0">
                        <a:solidFill>
                          <a:schemeClr val="tx1"/>
                        </a:solidFill>
                        <a:effectLst/>
                        <a:latin typeface="Calibri" panose="020F0502020204030204" pitchFamily="34" charset="0"/>
                        <a:ea typeface="Calibri" panose="020F0502020204030204" pitchFamily="34" charset="0"/>
                      </a:endParaRPr>
                    </a:p>
                  </a:txBody>
                  <a:tcPr marL="9525" marR="9525" marT="9525" marB="0" anchor="b"/>
                </a:tc>
                <a:extLst>
                  <a:ext uri="{0D108BD9-81ED-4DB2-BD59-A6C34878D82A}">
                    <a16:rowId xmlns:a16="http://schemas.microsoft.com/office/drawing/2014/main" val="4146907057"/>
                  </a:ext>
                </a:extLst>
              </a:tr>
              <a:tr h="308003">
                <a:tc>
                  <a:txBody>
                    <a:bodyPr/>
                    <a:lstStyle/>
                    <a:p>
                      <a:r>
                        <a:rPr lang="en-GB" sz="1100" dirty="0">
                          <a:solidFill>
                            <a:schemeClr val="tx1"/>
                          </a:solidFill>
                          <a:effectLst/>
                        </a:rPr>
                        <a:t>50% Concrete/Crushed Rock</a:t>
                      </a:r>
                      <a:endParaRPr lang="en-GB" sz="1100" dirty="0">
                        <a:solidFill>
                          <a:schemeClr val="tx1"/>
                        </a:solidFill>
                        <a:effectLst/>
                        <a:latin typeface="Calibri" panose="020F0502020204030204" pitchFamily="34" charset="0"/>
                        <a:ea typeface="Calibri" panose="020F0502020204030204" pitchFamily="34" charset="0"/>
                      </a:endParaRPr>
                    </a:p>
                  </a:txBody>
                  <a:tcPr marL="9525" marR="9525" marT="9525" marB="0" anchor="b"/>
                </a:tc>
                <a:tc>
                  <a:txBody>
                    <a:bodyPr/>
                    <a:lstStyle/>
                    <a:p>
                      <a:pPr algn="r"/>
                      <a:r>
                        <a:rPr lang="en-GB" sz="1100">
                          <a:solidFill>
                            <a:schemeClr val="tx1"/>
                          </a:solidFill>
                          <a:effectLst/>
                        </a:rPr>
                        <a:t>0.375</a:t>
                      </a:r>
                      <a:endParaRPr lang="en-GB" sz="1100">
                        <a:solidFill>
                          <a:schemeClr val="tx1"/>
                        </a:solidFill>
                        <a:effectLst/>
                        <a:latin typeface="Calibri" panose="020F0502020204030204" pitchFamily="34" charset="0"/>
                        <a:ea typeface="Calibri" panose="020F0502020204030204" pitchFamily="34" charset="0"/>
                      </a:endParaRPr>
                    </a:p>
                  </a:txBody>
                  <a:tcPr marL="9525" marR="9525" marT="9525" marB="0" anchor="b"/>
                </a:tc>
                <a:tc>
                  <a:txBody>
                    <a:bodyPr/>
                    <a:lstStyle/>
                    <a:p>
                      <a:pPr algn="r"/>
                      <a:r>
                        <a:rPr lang="en-GB" sz="1100" dirty="0">
                          <a:solidFill>
                            <a:schemeClr val="tx1"/>
                          </a:solidFill>
                          <a:effectLst/>
                        </a:rPr>
                        <a:t>78.609375</a:t>
                      </a:r>
                      <a:endParaRPr lang="en-GB" sz="1100" dirty="0">
                        <a:solidFill>
                          <a:schemeClr val="tx1"/>
                        </a:solidFill>
                        <a:effectLst/>
                        <a:latin typeface="Calibri" panose="020F0502020204030204" pitchFamily="34" charset="0"/>
                        <a:ea typeface="Calibri" panose="020F0502020204030204" pitchFamily="34" charset="0"/>
                      </a:endParaRPr>
                    </a:p>
                  </a:txBody>
                  <a:tcPr marL="9525" marR="9525" marT="9525" marB="0" anchor="b"/>
                </a:tc>
                <a:tc>
                  <a:txBody>
                    <a:bodyPr/>
                    <a:lstStyle/>
                    <a:p>
                      <a:pPr algn="r"/>
                      <a:r>
                        <a:rPr lang="en-GB" sz="1100" dirty="0">
                          <a:solidFill>
                            <a:schemeClr val="tx1"/>
                          </a:solidFill>
                          <a:effectLst/>
                        </a:rPr>
                        <a:t>72.4953125</a:t>
                      </a:r>
                      <a:endParaRPr lang="en-GB" sz="1100" dirty="0">
                        <a:solidFill>
                          <a:schemeClr val="tx1"/>
                        </a:solidFill>
                        <a:effectLst/>
                        <a:latin typeface="Calibri" panose="020F0502020204030204" pitchFamily="34" charset="0"/>
                        <a:ea typeface="Calibri" panose="020F0502020204030204" pitchFamily="34" charset="0"/>
                      </a:endParaRPr>
                    </a:p>
                  </a:txBody>
                  <a:tcPr marL="9525" marR="9525" marT="9525" marB="0" anchor="b"/>
                </a:tc>
                <a:tc>
                  <a:txBody>
                    <a:bodyPr/>
                    <a:lstStyle/>
                    <a:p>
                      <a:pPr algn="r"/>
                      <a:r>
                        <a:rPr lang="en-GB" sz="1100" dirty="0">
                          <a:solidFill>
                            <a:schemeClr val="tx1"/>
                          </a:solidFill>
                          <a:effectLst/>
                        </a:rPr>
                        <a:t>69.0015625</a:t>
                      </a:r>
                      <a:endParaRPr lang="en-GB" sz="1100" dirty="0">
                        <a:solidFill>
                          <a:schemeClr val="tx1"/>
                        </a:solidFill>
                        <a:effectLst/>
                        <a:latin typeface="Calibri" panose="020F0502020204030204" pitchFamily="34" charset="0"/>
                        <a:ea typeface="Calibri" panose="020F0502020204030204" pitchFamily="34" charset="0"/>
                      </a:endParaRPr>
                    </a:p>
                  </a:txBody>
                  <a:tcPr marL="9525" marR="9525" marT="9525" marB="0" anchor="b"/>
                </a:tc>
                <a:extLst>
                  <a:ext uri="{0D108BD9-81ED-4DB2-BD59-A6C34878D82A}">
                    <a16:rowId xmlns:a16="http://schemas.microsoft.com/office/drawing/2014/main" val="3364138213"/>
                  </a:ext>
                </a:extLst>
              </a:tr>
              <a:tr h="308003">
                <a:tc>
                  <a:txBody>
                    <a:bodyPr/>
                    <a:lstStyle/>
                    <a:p>
                      <a:r>
                        <a:rPr lang="en-GB" sz="1100" dirty="0">
                          <a:solidFill>
                            <a:schemeClr val="tx1"/>
                          </a:solidFill>
                          <a:effectLst/>
                        </a:rPr>
                        <a:t>50% Moist Soil</a:t>
                      </a:r>
                      <a:endParaRPr lang="en-GB" sz="1100" dirty="0">
                        <a:solidFill>
                          <a:schemeClr val="tx1"/>
                        </a:solidFill>
                        <a:effectLst/>
                        <a:latin typeface="Calibri" panose="020F0502020204030204" pitchFamily="34" charset="0"/>
                        <a:ea typeface="Calibri" panose="020F0502020204030204" pitchFamily="34" charset="0"/>
                      </a:endParaRPr>
                    </a:p>
                  </a:txBody>
                  <a:tcPr marL="9525" marR="9525" marT="9525" marB="0" anchor="b"/>
                </a:tc>
                <a:tc>
                  <a:txBody>
                    <a:bodyPr/>
                    <a:lstStyle/>
                    <a:p>
                      <a:pPr algn="r"/>
                      <a:r>
                        <a:rPr lang="en-GB" sz="1100">
                          <a:solidFill>
                            <a:schemeClr val="tx1"/>
                          </a:solidFill>
                          <a:effectLst/>
                        </a:rPr>
                        <a:t>0.2</a:t>
                      </a:r>
                      <a:endParaRPr lang="en-GB" sz="1100">
                        <a:solidFill>
                          <a:schemeClr val="tx1"/>
                        </a:solidFill>
                        <a:effectLst/>
                        <a:latin typeface="Calibri" panose="020F0502020204030204" pitchFamily="34" charset="0"/>
                        <a:ea typeface="Calibri" panose="020F0502020204030204" pitchFamily="34" charset="0"/>
                      </a:endParaRPr>
                    </a:p>
                  </a:txBody>
                  <a:tcPr marL="9525" marR="9525" marT="9525" marB="0" anchor="b"/>
                </a:tc>
                <a:tc>
                  <a:txBody>
                    <a:bodyPr/>
                    <a:lstStyle/>
                    <a:p>
                      <a:pPr algn="r"/>
                      <a:r>
                        <a:rPr lang="en-GB" sz="1100">
                          <a:solidFill>
                            <a:schemeClr val="tx1"/>
                          </a:solidFill>
                          <a:effectLst/>
                        </a:rPr>
                        <a:t>100.62</a:t>
                      </a:r>
                      <a:endParaRPr lang="en-GB" sz="1100">
                        <a:solidFill>
                          <a:schemeClr val="tx1"/>
                        </a:solidFill>
                        <a:effectLst/>
                        <a:latin typeface="Calibri" panose="020F0502020204030204" pitchFamily="34" charset="0"/>
                        <a:ea typeface="Calibri" panose="020F0502020204030204" pitchFamily="34" charset="0"/>
                      </a:endParaRPr>
                    </a:p>
                  </a:txBody>
                  <a:tcPr marL="9525" marR="9525" marT="9525" marB="0" anchor="b"/>
                </a:tc>
                <a:tc>
                  <a:txBody>
                    <a:bodyPr/>
                    <a:lstStyle/>
                    <a:p>
                      <a:pPr algn="r"/>
                      <a:r>
                        <a:rPr lang="en-GB" sz="1100">
                          <a:solidFill>
                            <a:schemeClr val="tx1"/>
                          </a:solidFill>
                          <a:effectLst/>
                        </a:rPr>
                        <a:t>92.794</a:t>
                      </a:r>
                      <a:endParaRPr lang="en-GB" sz="1100">
                        <a:solidFill>
                          <a:schemeClr val="tx1"/>
                        </a:solidFill>
                        <a:effectLst/>
                        <a:latin typeface="Calibri" panose="020F0502020204030204" pitchFamily="34" charset="0"/>
                        <a:ea typeface="Calibri" panose="020F0502020204030204" pitchFamily="34" charset="0"/>
                      </a:endParaRPr>
                    </a:p>
                  </a:txBody>
                  <a:tcPr marL="9525" marR="9525" marT="9525" marB="0" anchor="b"/>
                </a:tc>
                <a:tc>
                  <a:txBody>
                    <a:bodyPr/>
                    <a:lstStyle/>
                    <a:p>
                      <a:pPr algn="r"/>
                      <a:r>
                        <a:rPr lang="en-GB" sz="1100" dirty="0">
                          <a:solidFill>
                            <a:schemeClr val="tx1"/>
                          </a:solidFill>
                          <a:effectLst/>
                        </a:rPr>
                        <a:t>88.322</a:t>
                      </a:r>
                      <a:endParaRPr lang="en-GB" sz="1100" dirty="0">
                        <a:solidFill>
                          <a:schemeClr val="tx1"/>
                        </a:solidFill>
                        <a:effectLst/>
                        <a:latin typeface="Calibri" panose="020F0502020204030204" pitchFamily="34" charset="0"/>
                        <a:ea typeface="Calibri" panose="020F0502020204030204" pitchFamily="34" charset="0"/>
                      </a:endParaRPr>
                    </a:p>
                  </a:txBody>
                  <a:tcPr marL="9525" marR="9525" marT="9525" marB="0" anchor="b"/>
                </a:tc>
                <a:extLst>
                  <a:ext uri="{0D108BD9-81ED-4DB2-BD59-A6C34878D82A}">
                    <a16:rowId xmlns:a16="http://schemas.microsoft.com/office/drawing/2014/main" val="2350444734"/>
                  </a:ext>
                </a:extLst>
              </a:tr>
              <a:tr h="308003">
                <a:tc>
                  <a:txBody>
                    <a:bodyPr/>
                    <a:lstStyle/>
                    <a:p>
                      <a:r>
                        <a:rPr lang="en-GB" sz="1100">
                          <a:solidFill>
                            <a:schemeClr val="tx1"/>
                          </a:solidFill>
                          <a:effectLst/>
                        </a:rPr>
                        <a:t>50% Black Rubber/Paint</a:t>
                      </a:r>
                      <a:endParaRPr lang="en-GB" sz="1100">
                        <a:solidFill>
                          <a:schemeClr val="tx1"/>
                        </a:solidFill>
                        <a:effectLst/>
                        <a:latin typeface="Calibri" panose="020F0502020204030204" pitchFamily="34" charset="0"/>
                        <a:ea typeface="Calibri" panose="020F0502020204030204" pitchFamily="34" charset="0"/>
                      </a:endParaRPr>
                    </a:p>
                  </a:txBody>
                  <a:tcPr marL="9525" marR="9525" marT="9525" marB="0" anchor="b"/>
                </a:tc>
                <a:tc>
                  <a:txBody>
                    <a:bodyPr/>
                    <a:lstStyle/>
                    <a:p>
                      <a:pPr algn="r"/>
                      <a:r>
                        <a:rPr lang="en-GB" sz="1100">
                          <a:solidFill>
                            <a:schemeClr val="tx1"/>
                          </a:solidFill>
                          <a:effectLst/>
                        </a:rPr>
                        <a:t>0.15</a:t>
                      </a:r>
                      <a:endParaRPr lang="en-GB" sz="1100">
                        <a:solidFill>
                          <a:schemeClr val="tx1"/>
                        </a:solidFill>
                        <a:effectLst/>
                        <a:latin typeface="Calibri" panose="020F0502020204030204" pitchFamily="34" charset="0"/>
                        <a:ea typeface="Calibri" panose="020F0502020204030204" pitchFamily="34" charset="0"/>
                      </a:endParaRPr>
                    </a:p>
                  </a:txBody>
                  <a:tcPr marL="9525" marR="9525" marT="9525" marB="0" anchor="b"/>
                </a:tc>
                <a:tc>
                  <a:txBody>
                    <a:bodyPr/>
                    <a:lstStyle/>
                    <a:p>
                      <a:pPr algn="r"/>
                      <a:r>
                        <a:rPr lang="en-GB" sz="1100">
                          <a:solidFill>
                            <a:schemeClr val="tx1"/>
                          </a:solidFill>
                          <a:effectLst/>
                        </a:rPr>
                        <a:t>106.90875</a:t>
                      </a:r>
                      <a:endParaRPr lang="en-GB" sz="1100">
                        <a:solidFill>
                          <a:schemeClr val="tx1"/>
                        </a:solidFill>
                        <a:effectLst/>
                        <a:latin typeface="Calibri" panose="020F0502020204030204" pitchFamily="34" charset="0"/>
                        <a:ea typeface="Calibri" panose="020F0502020204030204" pitchFamily="34" charset="0"/>
                      </a:endParaRPr>
                    </a:p>
                  </a:txBody>
                  <a:tcPr marL="9525" marR="9525" marT="9525" marB="0" anchor="b"/>
                </a:tc>
                <a:tc>
                  <a:txBody>
                    <a:bodyPr/>
                    <a:lstStyle/>
                    <a:p>
                      <a:pPr algn="r"/>
                      <a:r>
                        <a:rPr lang="en-GB" sz="1100">
                          <a:solidFill>
                            <a:schemeClr val="tx1"/>
                          </a:solidFill>
                          <a:effectLst/>
                        </a:rPr>
                        <a:t>98.593625</a:t>
                      </a:r>
                      <a:endParaRPr lang="en-GB" sz="1100">
                        <a:solidFill>
                          <a:schemeClr val="tx1"/>
                        </a:solidFill>
                        <a:effectLst/>
                        <a:latin typeface="Calibri" panose="020F0502020204030204" pitchFamily="34" charset="0"/>
                        <a:ea typeface="Calibri" panose="020F0502020204030204" pitchFamily="34" charset="0"/>
                      </a:endParaRPr>
                    </a:p>
                  </a:txBody>
                  <a:tcPr marL="9525" marR="9525" marT="9525" marB="0" anchor="b"/>
                </a:tc>
                <a:tc>
                  <a:txBody>
                    <a:bodyPr/>
                    <a:lstStyle/>
                    <a:p>
                      <a:pPr algn="r"/>
                      <a:r>
                        <a:rPr lang="en-GB" sz="1100" dirty="0">
                          <a:solidFill>
                            <a:schemeClr val="tx1"/>
                          </a:solidFill>
                          <a:effectLst/>
                        </a:rPr>
                        <a:t>93.842125</a:t>
                      </a:r>
                      <a:endParaRPr lang="en-GB" sz="1100" dirty="0">
                        <a:solidFill>
                          <a:schemeClr val="tx1"/>
                        </a:solidFill>
                        <a:effectLst/>
                        <a:latin typeface="Calibri" panose="020F0502020204030204" pitchFamily="34" charset="0"/>
                        <a:ea typeface="Calibri" panose="020F0502020204030204" pitchFamily="34" charset="0"/>
                      </a:endParaRPr>
                    </a:p>
                  </a:txBody>
                  <a:tcPr marL="9525" marR="9525" marT="9525" marB="0" anchor="b"/>
                </a:tc>
                <a:extLst>
                  <a:ext uri="{0D108BD9-81ED-4DB2-BD59-A6C34878D82A}">
                    <a16:rowId xmlns:a16="http://schemas.microsoft.com/office/drawing/2014/main" val="1333310440"/>
                  </a:ext>
                </a:extLst>
              </a:tr>
              <a:tr h="308003">
                <a:tc>
                  <a:txBody>
                    <a:bodyPr/>
                    <a:lstStyle/>
                    <a:p>
                      <a:r>
                        <a:rPr lang="en-GB" sz="1100">
                          <a:solidFill>
                            <a:schemeClr val="tx1"/>
                          </a:solidFill>
                          <a:effectLst/>
                        </a:rPr>
                        <a:t>50% White Paint /High reflective</a:t>
                      </a:r>
                      <a:endParaRPr lang="en-GB" sz="1100">
                        <a:solidFill>
                          <a:schemeClr val="tx1"/>
                        </a:solidFill>
                        <a:effectLst/>
                        <a:latin typeface="Calibri" panose="020F0502020204030204" pitchFamily="34" charset="0"/>
                        <a:ea typeface="Calibri" panose="020F0502020204030204" pitchFamily="34" charset="0"/>
                      </a:endParaRPr>
                    </a:p>
                  </a:txBody>
                  <a:tcPr marL="9525" marR="9525" marT="9525" marB="0" anchor="b"/>
                </a:tc>
                <a:tc>
                  <a:txBody>
                    <a:bodyPr/>
                    <a:lstStyle/>
                    <a:p>
                      <a:pPr algn="r"/>
                      <a:r>
                        <a:rPr lang="en-GB" sz="1100">
                          <a:solidFill>
                            <a:schemeClr val="tx1"/>
                          </a:solidFill>
                          <a:effectLst/>
                        </a:rPr>
                        <a:t>0.55</a:t>
                      </a:r>
                      <a:endParaRPr lang="en-GB" sz="1100">
                        <a:solidFill>
                          <a:schemeClr val="tx1"/>
                        </a:solidFill>
                        <a:effectLst/>
                        <a:latin typeface="Calibri" panose="020F0502020204030204" pitchFamily="34" charset="0"/>
                        <a:ea typeface="Calibri" panose="020F0502020204030204" pitchFamily="34" charset="0"/>
                      </a:endParaRPr>
                    </a:p>
                  </a:txBody>
                  <a:tcPr marL="9525" marR="9525" marT="9525" marB="0" anchor="b"/>
                </a:tc>
                <a:tc>
                  <a:txBody>
                    <a:bodyPr/>
                    <a:lstStyle/>
                    <a:p>
                      <a:pPr algn="r"/>
                      <a:r>
                        <a:rPr lang="en-GB" sz="1100">
                          <a:solidFill>
                            <a:schemeClr val="tx1"/>
                          </a:solidFill>
                          <a:effectLst/>
                        </a:rPr>
                        <a:t>56.59875</a:t>
                      </a:r>
                      <a:endParaRPr lang="en-GB" sz="1100">
                        <a:solidFill>
                          <a:schemeClr val="tx1"/>
                        </a:solidFill>
                        <a:effectLst/>
                        <a:latin typeface="Calibri" panose="020F0502020204030204" pitchFamily="34" charset="0"/>
                        <a:ea typeface="Calibri" panose="020F0502020204030204" pitchFamily="34" charset="0"/>
                      </a:endParaRPr>
                    </a:p>
                  </a:txBody>
                  <a:tcPr marL="9525" marR="9525" marT="9525" marB="0" anchor="b"/>
                </a:tc>
                <a:tc>
                  <a:txBody>
                    <a:bodyPr/>
                    <a:lstStyle/>
                    <a:p>
                      <a:pPr algn="r"/>
                      <a:r>
                        <a:rPr lang="en-GB" sz="1100" dirty="0">
                          <a:solidFill>
                            <a:schemeClr val="tx1"/>
                          </a:solidFill>
                          <a:effectLst/>
                        </a:rPr>
                        <a:t>52.196625</a:t>
                      </a:r>
                      <a:endParaRPr lang="en-GB" sz="1100" dirty="0">
                        <a:solidFill>
                          <a:schemeClr val="tx1"/>
                        </a:solidFill>
                        <a:effectLst/>
                        <a:latin typeface="Calibri" panose="020F0502020204030204" pitchFamily="34" charset="0"/>
                        <a:ea typeface="Calibri" panose="020F0502020204030204" pitchFamily="34" charset="0"/>
                      </a:endParaRPr>
                    </a:p>
                  </a:txBody>
                  <a:tcPr marL="9525" marR="9525" marT="9525" marB="0" anchor="b"/>
                </a:tc>
                <a:tc>
                  <a:txBody>
                    <a:bodyPr/>
                    <a:lstStyle/>
                    <a:p>
                      <a:pPr algn="r"/>
                      <a:r>
                        <a:rPr lang="en-GB" sz="1100" b="1" dirty="0">
                          <a:solidFill>
                            <a:schemeClr val="tx1"/>
                          </a:solidFill>
                          <a:effectLst/>
                        </a:rPr>
                        <a:t>49.681125</a:t>
                      </a:r>
                      <a:endParaRPr lang="en-GB" sz="1100" b="1" dirty="0">
                        <a:solidFill>
                          <a:schemeClr val="tx1"/>
                        </a:solidFill>
                        <a:effectLst/>
                        <a:latin typeface="Calibri" panose="020F0502020204030204" pitchFamily="34" charset="0"/>
                        <a:ea typeface="Calibri" panose="020F0502020204030204" pitchFamily="34" charset="0"/>
                      </a:endParaRPr>
                    </a:p>
                  </a:txBody>
                  <a:tcPr marL="9525" marR="9525" marT="9525" marB="0" anchor="b"/>
                </a:tc>
                <a:extLst>
                  <a:ext uri="{0D108BD9-81ED-4DB2-BD59-A6C34878D82A}">
                    <a16:rowId xmlns:a16="http://schemas.microsoft.com/office/drawing/2014/main" val="3544626703"/>
                  </a:ext>
                </a:extLst>
              </a:tr>
            </a:tbl>
          </a:graphicData>
        </a:graphic>
      </p:graphicFrame>
    </p:spTree>
    <p:extLst>
      <p:ext uri="{BB962C8B-B14F-4D97-AF65-F5344CB8AC3E}">
        <p14:creationId xmlns:p14="http://schemas.microsoft.com/office/powerpoint/2010/main" val="35712115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749E17F9-EDFC-5F0F-994D-1CE6EB439B6C}"/>
              </a:ext>
            </a:extLst>
          </p:cNvPr>
          <p:cNvPicPr>
            <a:picLocks noChangeAspect="1"/>
          </p:cNvPicPr>
          <p:nvPr/>
        </p:nvPicPr>
        <p:blipFill>
          <a:blip r:embed="rId2"/>
          <a:stretch>
            <a:fillRect/>
          </a:stretch>
        </p:blipFill>
        <p:spPr>
          <a:xfrm>
            <a:off x="455914" y="1199839"/>
            <a:ext cx="4258269" cy="4458322"/>
          </a:xfrm>
          <a:prstGeom prst="rect">
            <a:avLst/>
          </a:prstGeom>
        </p:spPr>
      </p:pic>
      <p:sp>
        <p:nvSpPr>
          <p:cNvPr id="2" name="Slide Number Placeholder 1">
            <a:extLst>
              <a:ext uri="{FF2B5EF4-FFF2-40B4-BE49-F238E27FC236}">
                <a16:creationId xmlns:a16="http://schemas.microsoft.com/office/drawing/2014/main" id="{514A4FDE-F01A-F34D-CC4F-0B90DFB0678C}"/>
              </a:ext>
            </a:extLst>
          </p:cNvPr>
          <p:cNvSpPr>
            <a:spLocks noGrp="1"/>
          </p:cNvSpPr>
          <p:nvPr>
            <p:ph type="sldNum" sz="quarter" idx="11"/>
          </p:nvPr>
        </p:nvSpPr>
        <p:spPr/>
        <p:txBody>
          <a:bodyPr/>
          <a:lstStyle/>
          <a:p>
            <a:fld id="{F0D23093-2AB0-F74C-B865-1A12A15B650E}" type="slidenum">
              <a:rPr lang="en-US" smtClean="0"/>
              <a:pPr/>
              <a:t>8</a:t>
            </a:fld>
            <a:endParaRPr lang="en-US"/>
          </a:p>
        </p:txBody>
      </p:sp>
      <p:sp>
        <p:nvSpPr>
          <p:cNvPr id="3" name="Title 2">
            <a:extLst>
              <a:ext uri="{FF2B5EF4-FFF2-40B4-BE49-F238E27FC236}">
                <a16:creationId xmlns:a16="http://schemas.microsoft.com/office/drawing/2014/main" id="{603C88CE-F9D8-AB5B-08C1-24DE2A324BE8}"/>
              </a:ext>
            </a:extLst>
          </p:cNvPr>
          <p:cNvSpPr>
            <a:spLocks noGrp="1"/>
          </p:cNvSpPr>
          <p:nvPr>
            <p:ph type="title"/>
          </p:nvPr>
        </p:nvSpPr>
        <p:spPr/>
        <p:txBody>
          <a:bodyPr/>
          <a:lstStyle/>
          <a:p>
            <a:r>
              <a:rPr lang="en-GB" dirty="0"/>
              <a:t>Daytime Simulation Boundary Conditions</a:t>
            </a:r>
          </a:p>
        </p:txBody>
      </p:sp>
      <p:sp>
        <p:nvSpPr>
          <p:cNvPr id="7" name="TextBox 6">
            <a:extLst>
              <a:ext uri="{FF2B5EF4-FFF2-40B4-BE49-F238E27FC236}">
                <a16:creationId xmlns:a16="http://schemas.microsoft.com/office/drawing/2014/main" id="{4D18EC31-2734-2954-0490-3C45352277E5}"/>
              </a:ext>
            </a:extLst>
          </p:cNvPr>
          <p:cNvSpPr txBox="1"/>
          <p:nvPr/>
        </p:nvSpPr>
        <p:spPr>
          <a:xfrm>
            <a:off x="5238649" y="1199636"/>
            <a:ext cx="6487064" cy="4339650"/>
          </a:xfrm>
          <a:prstGeom prst="rect">
            <a:avLst/>
          </a:prstGeom>
          <a:noFill/>
        </p:spPr>
        <p:txBody>
          <a:bodyPr wrap="square" rtlCol="0">
            <a:spAutoFit/>
          </a:bodyPr>
          <a:lstStyle/>
          <a:p>
            <a:pPr marL="285750" indent="-285750">
              <a:buFont typeface="Arial" panose="020B0604020202020204" pitchFamily="34" charset="0"/>
              <a:buChar char="•"/>
            </a:pPr>
            <a:r>
              <a:rPr lang="en-GB" dirty="0"/>
              <a:t>Plastic, Acrylic </a:t>
            </a:r>
            <a:r>
              <a:rPr lang="en-GB" b="1" dirty="0"/>
              <a:t>[Window Panels]</a:t>
            </a:r>
          </a:p>
          <a:p>
            <a:endParaRPr lang="en-GB" dirty="0"/>
          </a:p>
          <a:p>
            <a:pPr marL="285750" indent="-285750">
              <a:buFont typeface="Arial" panose="020B0604020202020204" pitchFamily="34" charset="0"/>
              <a:buChar char="•"/>
            </a:pPr>
            <a:r>
              <a:rPr lang="en-GB" dirty="0"/>
              <a:t>Wood Pine, </a:t>
            </a:r>
            <a:r>
              <a:rPr lang="en-GB" b="1" dirty="0"/>
              <a:t>[Frame]</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Air (Gas) </a:t>
            </a:r>
            <a:r>
              <a:rPr lang="en-GB" b="1" dirty="0"/>
              <a:t>Fluid Inside the greenhouse</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Activate </a:t>
            </a:r>
            <a:r>
              <a:rPr lang="en-GB" b="1" dirty="0"/>
              <a:t>Gravity</a:t>
            </a:r>
            <a:r>
              <a:rPr lang="en-GB" dirty="0"/>
              <a:t> to simulate </a:t>
            </a:r>
            <a:r>
              <a:rPr lang="en-GB" b="1" dirty="0"/>
              <a:t>natural convection </a:t>
            </a:r>
            <a:r>
              <a:rPr lang="en-GB" dirty="0"/>
              <a:t>of Air in the greenhouse</a:t>
            </a:r>
          </a:p>
          <a:p>
            <a:pPr marL="285750" indent="-285750">
              <a:buFont typeface="Arial" panose="020B0604020202020204" pitchFamily="34" charset="0"/>
              <a:buChar char="•"/>
            </a:pPr>
            <a:endParaRPr lang="en-GB" b="1" dirty="0"/>
          </a:p>
          <a:p>
            <a:pPr marL="285750" indent="-285750">
              <a:buFont typeface="Arial" panose="020B0604020202020204" pitchFamily="34" charset="0"/>
              <a:buChar char="•"/>
            </a:pPr>
            <a:r>
              <a:rPr lang="en-GB" b="1" dirty="0"/>
              <a:t>Convection heat transfer </a:t>
            </a:r>
            <a:r>
              <a:rPr lang="en-GB" dirty="0"/>
              <a:t>on all external surfaces (Frame and Panels) with outside temperature of </a:t>
            </a:r>
            <a:r>
              <a:rPr lang="en-GB" b="1" dirty="0"/>
              <a:t>9 </a:t>
            </a:r>
            <a:r>
              <a:rPr lang="en-GB" sz="2400" b="1" dirty="0">
                <a:latin typeface="Calibri" panose="020F0502020204030204" pitchFamily="34" charset="0"/>
                <a:cs typeface="Calibri" panose="020F0502020204030204" pitchFamily="34" charset="0"/>
              </a:rPr>
              <a:t>◦</a:t>
            </a:r>
            <a:r>
              <a:rPr lang="en-GB" b="1" dirty="0"/>
              <a:t>C</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Initial temperature of Air (same as outside)</a:t>
            </a:r>
          </a:p>
          <a:p>
            <a:pPr marL="285750" indent="-285750">
              <a:buFont typeface="Arial" panose="020B0604020202020204" pitchFamily="34" charset="0"/>
              <a:buChar char="•"/>
            </a:pPr>
            <a:endParaRPr lang="en-GB" b="1" dirty="0"/>
          </a:p>
          <a:p>
            <a:pPr marL="285750" indent="-285750">
              <a:buFont typeface="Arial" panose="020B0604020202020204" pitchFamily="34" charset="0"/>
              <a:buChar char="•"/>
            </a:pPr>
            <a:r>
              <a:rPr lang="en-GB" b="1" dirty="0"/>
              <a:t>Ground</a:t>
            </a:r>
            <a:r>
              <a:rPr lang="en-GB" dirty="0"/>
              <a:t> releasing </a:t>
            </a:r>
            <a:r>
              <a:rPr lang="en-GB" b="1" dirty="0"/>
              <a:t>heat (49 W/m2)</a:t>
            </a:r>
          </a:p>
        </p:txBody>
      </p:sp>
      <p:sp>
        <p:nvSpPr>
          <p:cNvPr id="47" name="Rectangle 46">
            <a:extLst>
              <a:ext uri="{FF2B5EF4-FFF2-40B4-BE49-F238E27FC236}">
                <a16:creationId xmlns:a16="http://schemas.microsoft.com/office/drawing/2014/main" id="{89DE2F2B-9F37-21B9-BF5F-8822FAB937F9}"/>
              </a:ext>
            </a:extLst>
          </p:cNvPr>
          <p:cNvSpPr/>
          <p:nvPr/>
        </p:nvSpPr>
        <p:spPr>
          <a:xfrm>
            <a:off x="2887674" y="2006024"/>
            <a:ext cx="164564" cy="1645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3DB1B1C8-2EB1-4133-5802-649774F982E1}"/>
              </a:ext>
            </a:extLst>
          </p:cNvPr>
          <p:cNvSpPr/>
          <p:nvPr/>
        </p:nvSpPr>
        <p:spPr>
          <a:xfrm>
            <a:off x="2183224" y="2305496"/>
            <a:ext cx="164564" cy="1645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7EB9957F-3540-A764-3346-33C599BBCC27}"/>
              </a:ext>
            </a:extLst>
          </p:cNvPr>
          <p:cNvSpPr/>
          <p:nvPr/>
        </p:nvSpPr>
        <p:spPr>
          <a:xfrm>
            <a:off x="2183224" y="2593199"/>
            <a:ext cx="164564" cy="1645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1CD3A413-41E3-1C8F-F2C6-102AA1EDDB49}"/>
              </a:ext>
            </a:extLst>
          </p:cNvPr>
          <p:cNvSpPr/>
          <p:nvPr/>
        </p:nvSpPr>
        <p:spPr>
          <a:xfrm>
            <a:off x="2585048" y="2907636"/>
            <a:ext cx="164564" cy="1645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06C004B0-80E0-4538-72D3-BA5E5CAF11DE}"/>
              </a:ext>
            </a:extLst>
          </p:cNvPr>
          <p:cNvSpPr/>
          <p:nvPr/>
        </p:nvSpPr>
        <p:spPr>
          <a:xfrm>
            <a:off x="4549619" y="3521498"/>
            <a:ext cx="164564" cy="1645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31C8203E-2FFD-38A4-778B-1ADFA2766FB2}"/>
              </a:ext>
            </a:extLst>
          </p:cNvPr>
          <p:cNvSpPr/>
          <p:nvPr/>
        </p:nvSpPr>
        <p:spPr>
          <a:xfrm>
            <a:off x="2805392" y="4448687"/>
            <a:ext cx="164564" cy="1645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a:extLst>
              <a:ext uri="{FF2B5EF4-FFF2-40B4-BE49-F238E27FC236}">
                <a16:creationId xmlns:a16="http://schemas.microsoft.com/office/drawing/2014/main" id="{08A96D30-D5C5-1256-1745-57B55A438E02}"/>
              </a:ext>
            </a:extLst>
          </p:cNvPr>
          <p:cNvSpPr/>
          <p:nvPr/>
        </p:nvSpPr>
        <p:spPr>
          <a:xfrm>
            <a:off x="3693118" y="4129767"/>
            <a:ext cx="164564" cy="1645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53">
            <a:extLst>
              <a:ext uri="{FF2B5EF4-FFF2-40B4-BE49-F238E27FC236}">
                <a16:creationId xmlns:a16="http://schemas.microsoft.com/office/drawing/2014/main" id="{B5014505-A416-0701-5B9C-DC1700732871}"/>
              </a:ext>
            </a:extLst>
          </p:cNvPr>
          <p:cNvSpPr/>
          <p:nvPr/>
        </p:nvSpPr>
        <p:spPr>
          <a:xfrm>
            <a:off x="5368730" y="1180274"/>
            <a:ext cx="3375178" cy="378459"/>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a:extLst>
              <a:ext uri="{FF2B5EF4-FFF2-40B4-BE49-F238E27FC236}">
                <a16:creationId xmlns:a16="http://schemas.microsoft.com/office/drawing/2014/main" id="{9E7FD77B-940D-926B-2165-2B92BAF9C191}"/>
              </a:ext>
            </a:extLst>
          </p:cNvPr>
          <p:cNvSpPr/>
          <p:nvPr/>
        </p:nvSpPr>
        <p:spPr>
          <a:xfrm>
            <a:off x="5368730" y="1725407"/>
            <a:ext cx="2185416" cy="378459"/>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a:extLst>
              <a:ext uri="{FF2B5EF4-FFF2-40B4-BE49-F238E27FC236}">
                <a16:creationId xmlns:a16="http://schemas.microsoft.com/office/drawing/2014/main" id="{03BF502E-2D2A-9C19-D25F-31E9A97CB69A}"/>
              </a:ext>
            </a:extLst>
          </p:cNvPr>
          <p:cNvSpPr/>
          <p:nvPr/>
        </p:nvSpPr>
        <p:spPr>
          <a:xfrm>
            <a:off x="5368727" y="2283328"/>
            <a:ext cx="3808945" cy="378459"/>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a:extLst>
              <a:ext uri="{FF2B5EF4-FFF2-40B4-BE49-F238E27FC236}">
                <a16:creationId xmlns:a16="http://schemas.microsoft.com/office/drawing/2014/main" id="{79F4A5DB-3AC6-560A-3987-01C3E62EA925}"/>
              </a:ext>
            </a:extLst>
          </p:cNvPr>
          <p:cNvSpPr/>
          <p:nvPr/>
        </p:nvSpPr>
        <p:spPr>
          <a:xfrm>
            <a:off x="5368728" y="2849338"/>
            <a:ext cx="5861680" cy="630814"/>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a:extLst>
              <a:ext uri="{FF2B5EF4-FFF2-40B4-BE49-F238E27FC236}">
                <a16:creationId xmlns:a16="http://schemas.microsoft.com/office/drawing/2014/main" id="{B4F91050-1207-14F4-9FC8-5D966C3F039E}"/>
              </a:ext>
            </a:extLst>
          </p:cNvPr>
          <p:cNvSpPr/>
          <p:nvPr/>
        </p:nvSpPr>
        <p:spPr>
          <a:xfrm>
            <a:off x="5368728" y="3706431"/>
            <a:ext cx="5926994" cy="630814"/>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96066FFE-F79D-DC1D-DE95-E3C670D34208}"/>
              </a:ext>
            </a:extLst>
          </p:cNvPr>
          <p:cNvSpPr/>
          <p:nvPr/>
        </p:nvSpPr>
        <p:spPr>
          <a:xfrm>
            <a:off x="5368727" y="4597873"/>
            <a:ext cx="4299614" cy="328362"/>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59">
            <a:extLst>
              <a:ext uri="{FF2B5EF4-FFF2-40B4-BE49-F238E27FC236}">
                <a16:creationId xmlns:a16="http://schemas.microsoft.com/office/drawing/2014/main" id="{027F69D5-7F59-9ACE-E58C-668CD23D6598}"/>
              </a:ext>
            </a:extLst>
          </p:cNvPr>
          <p:cNvSpPr/>
          <p:nvPr/>
        </p:nvSpPr>
        <p:spPr>
          <a:xfrm>
            <a:off x="5368728" y="5144240"/>
            <a:ext cx="3538679" cy="328361"/>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1" name="Straight Connector 60">
            <a:extLst>
              <a:ext uri="{FF2B5EF4-FFF2-40B4-BE49-F238E27FC236}">
                <a16:creationId xmlns:a16="http://schemas.microsoft.com/office/drawing/2014/main" id="{F6C2A61E-E9BA-73EB-9DE9-DFF4407DFD18}"/>
              </a:ext>
            </a:extLst>
          </p:cNvPr>
          <p:cNvCxnSpPr>
            <a:cxnSpLocks/>
          </p:cNvCxnSpPr>
          <p:nvPr/>
        </p:nvCxnSpPr>
        <p:spPr>
          <a:xfrm flipH="1">
            <a:off x="4181941" y="1375898"/>
            <a:ext cx="1186786"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1B51FB7D-EB58-324C-0C89-B11B37B59284}"/>
              </a:ext>
            </a:extLst>
          </p:cNvPr>
          <p:cNvCxnSpPr>
            <a:cxnSpLocks/>
          </p:cNvCxnSpPr>
          <p:nvPr/>
        </p:nvCxnSpPr>
        <p:spPr>
          <a:xfrm flipH="1">
            <a:off x="4491992" y="1918356"/>
            <a:ext cx="876735"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6819F796-386C-F022-2005-0D3632A7B66A}"/>
              </a:ext>
            </a:extLst>
          </p:cNvPr>
          <p:cNvCxnSpPr>
            <a:cxnSpLocks/>
          </p:cNvCxnSpPr>
          <p:nvPr/>
        </p:nvCxnSpPr>
        <p:spPr>
          <a:xfrm flipH="1">
            <a:off x="4714183" y="2460814"/>
            <a:ext cx="654544"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8B18BFCC-8F67-2332-06D3-322DDC7430C4}"/>
              </a:ext>
            </a:extLst>
          </p:cNvPr>
          <p:cNvCxnSpPr>
            <a:cxnSpLocks/>
          </p:cNvCxnSpPr>
          <p:nvPr/>
        </p:nvCxnSpPr>
        <p:spPr>
          <a:xfrm flipH="1">
            <a:off x="3970926" y="3150343"/>
            <a:ext cx="1397801"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ABA88ADA-4BDC-E555-4360-68385CE66463}"/>
              </a:ext>
            </a:extLst>
          </p:cNvPr>
          <p:cNvCxnSpPr>
            <a:cxnSpLocks/>
          </p:cNvCxnSpPr>
          <p:nvPr/>
        </p:nvCxnSpPr>
        <p:spPr>
          <a:xfrm flipH="1">
            <a:off x="5038728" y="3993337"/>
            <a:ext cx="329999"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8FEACD84-ED2B-AAC0-89E2-CA16E9EE2AD1}"/>
              </a:ext>
            </a:extLst>
          </p:cNvPr>
          <p:cNvCxnSpPr>
            <a:cxnSpLocks/>
          </p:cNvCxnSpPr>
          <p:nvPr/>
        </p:nvCxnSpPr>
        <p:spPr>
          <a:xfrm flipH="1">
            <a:off x="4269802" y="4765993"/>
            <a:ext cx="1098925"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EB65455A-BA60-CD31-7304-7716EBE9532D}"/>
              </a:ext>
            </a:extLst>
          </p:cNvPr>
          <p:cNvCxnSpPr>
            <a:cxnSpLocks/>
          </p:cNvCxnSpPr>
          <p:nvPr/>
        </p:nvCxnSpPr>
        <p:spPr>
          <a:xfrm flipH="1">
            <a:off x="3615258" y="5308450"/>
            <a:ext cx="1753469"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24" name="Straight Connector 123">
            <a:extLst>
              <a:ext uri="{FF2B5EF4-FFF2-40B4-BE49-F238E27FC236}">
                <a16:creationId xmlns:a16="http://schemas.microsoft.com/office/drawing/2014/main" id="{293757FD-C722-D7AB-AABA-B1CA1738D9B7}"/>
              </a:ext>
            </a:extLst>
          </p:cNvPr>
          <p:cNvCxnSpPr>
            <a:cxnSpLocks/>
          </p:cNvCxnSpPr>
          <p:nvPr/>
        </p:nvCxnSpPr>
        <p:spPr>
          <a:xfrm flipH="1">
            <a:off x="3030740" y="2091078"/>
            <a:ext cx="1151201"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25" name="Straight Connector 124">
            <a:extLst>
              <a:ext uri="{FF2B5EF4-FFF2-40B4-BE49-F238E27FC236}">
                <a16:creationId xmlns:a16="http://schemas.microsoft.com/office/drawing/2014/main" id="{651E498D-45C9-B366-60A8-C988824D680D}"/>
              </a:ext>
            </a:extLst>
          </p:cNvPr>
          <p:cNvCxnSpPr>
            <a:cxnSpLocks/>
          </p:cNvCxnSpPr>
          <p:nvPr/>
        </p:nvCxnSpPr>
        <p:spPr>
          <a:xfrm flipH="1">
            <a:off x="2257776" y="2384227"/>
            <a:ext cx="2234216"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26" name="Straight Connector 125">
            <a:extLst>
              <a:ext uri="{FF2B5EF4-FFF2-40B4-BE49-F238E27FC236}">
                <a16:creationId xmlns:a16="http://schemas.microsoft.com/office/drawing/2014/main" id="{7CE4D32D-C122-3926-EE3E-266A6C5CA983}"/>
              </a:ext>
            </a:extLst>
          </p:cNvPr>
          <p:cNvCxnSpPr>
            <a:cxnSpLocks/>
          </p:cNvCxnSpPr>
          <p:nvPr/>
        </p:nvCxnSpPr>
        <p:spPr>
          <a:xfrm flipH="1">
            <a:off x="2233130" y="2674575"/>
            <a:ext cx="2481053"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5F71AE7B-6002-022F-C617-EB982BF8F1D5}"/>
              </a:ext>
            </a:extLst>
          </p:cNvPr>
          <p:cNvCxnSpPr>
            <a:cxnSpLocks/>
          </p:cNvCxnSpPr>
          <p:nvPr/>
        </p:nvCxnSpPr>
        <p:spPr>
          <a:xfrm flipH="1">
            <a:off x="2642684" y="2990500"/>
            <a:ext cx="1328242"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a16="http://schemas.microsoft.com/office/drawing/2014/main" id="{691FD4CC-87A8-0399-D311-25B58D7491EA}"/>
              </a:ext>
            </a:extLst>
          </p:cNvPr>
          <p:cNvCxnSpPr>
            <a:cxnSpLocks/>
          </p:cNvCxnSpPr>
          <p:nvPr/>
        </p:nvCxnSpPr>
        <p:spPr>
          <a:xfrm flipH="1">
            <a:off x="4644445" y="3606962"/>
            <a:ext cx="397010"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29" name="Straight Connector 128">
            <a:extLst>
              <a:ext uri="{FF2B5EF4-FFF2-40B4-BE49-F238E27FC236}">
                <a16:creationId xmlns:a16="http://schemas.microsoft.com/office/drawing/2014/main" id="{07B3B334-97BF-FB69-2433-3B70B6D30BEA}"/>
              </a:ext>
            </a:extLst>
          </p:cNvPr>
          <p:cNvCxnSpPr>
            <a:cxnSpLocks/>
          </p:cNvCxnSpPr>
          <p:nvPr/>
        </p:nvCxnSpPr>
        <p:spPr>
          <a:xfrm flipH="1">
            <a:off x="3775400" y="4212049"/>
            <a:ext cx="494402"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30" name="Straight Connector 129">
            <a:extLst>
              <a:ext uri="{FF2B5EF4-FFF2-40B4-BE49-F238E27FC236}">
                <a16:creationId xmlns:a16="http://schemas.microsoft.com/office/drawing/2014/main" id="{D2A86D16-6470-F535-3E15-B9A39C148881}"/>
              </a:ext>
            </a:extLst>
          </p:cNvPr>
          <p:cNvCxnSpPr>
            <a:cxnSpLocks/>
          </p:cNvCxnSpPr>
          <p:nvPr/>
        </p:nvCxnSpPr>
        <p:spPr>
          <a:xfrm flipH="1">
            <a:off x="2953128" y="4526560"/>
            <a:ext cx="654544"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33" name="Straight Connector 132">
            <a:extLst>
              <a:ext uri="{FF2B5EF4-FFF2-40B4-BE49-F238E27FC236}">
                <a16:creationId xmlns:a16="http://schemas.microsoft.com/office/drawing/2014/main" id="{83D021B0-BC37-6349-082D-184A0F08ADFA}"/>
              </a:ext>
            </a:extLst>
          </p:cNvPr>
          <p:cNvCxnSpPr/>
          <p:nvPr/>
        </p:nvCxnSpPr>
        <p:spPr>
          <a:xfrm>
            <a:off x="3615258" y="4526560"/>
            <a:ext cx="0" cy="793585"/>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a16="http://schemas.microsoft.com/office/drawing/2014/main" id="{53659B75-AB05-6CB3-529F-17ADED553B4B}"/>
              </a:ext>
            </a:extLst>
          </p:cNvPr>
          <p:cNvCxnSpPr>
            <a:cxnSpLocks/>
          </p:cNvCxnSpPr>
          <p:nvPr/>
        </p:nvCxnSpPr>
        <p:spPr>
          <a:xfrm>
            <a:off x="4269802" y="4212049"/>
            <a:ext cx="0" cy="553944"/>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41" name="Straight Connector 140">
            <a:extLst>
              <a:ext uri="{FF2B5EF4-FFF2-40B4-BE49-F238E27FC236}">
                <a16:creationId xmlns:a16="http://schemas.microsoft.com/office/drawing/2014/main" id="{DAF73A49-106D-C63C-6F88-4D62EF612FC1}"/>
              </a:ext>
            </a:extLst>
          </p:cNvPr>
          <p:cNvCxnSpPr>
            <a:cxnSpLocks/>
          </p:cNvCxnSpPr>
          <p:nvPr/>
        </p:nvCxnSpPr>
        <p:spPr>
          <a:xfrm>
            <a:off x="5038728" y="3603780"/>
            <a:ext cx="0" cy="389557"/>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46" name="Straight Connector 145">
            <a:extLst>
              <a:ext uri="{FF2B5EF4-FFF2-40B4-BE49-F238E27FC236}">
                <a16:creationId xmlns:a16="http://schemas.microsoft.com/office/drawing/2014/main" id="{9AF6A3F1-42B6-D562-1251-71A0BA40424A}"/>
              </a:ext>
            </a:extLst>
          </p:cNvPr>
          <p:cNvCxnSpPr>
            <a:cxnSpLocks/>
          </p:cNvCxnSpPr>
          <p:nvPr/>
        </p:nvCxnSpPr>
        <p:spPr>
          <a:xfrm>
            <a:off x="3970926" y="2979904"/>
            <a:ext cx="0" cy="170439"/>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51" name="Straight Connector 150">
            <a:extLst>
              <a:ext uri="{FF2B5EF4-FFF2-40B4-BE49-F238E27FC236}">
                <a16:creationId xmlns:a16="http://schemas.microsoft.com/office/drawing/2014/main" id="{09382D74-7CDD-64CD-9071-B1FB19186CBD}"/>
              </a:ext>
            </a:extLst>
          </p:cNvPr>
          <p:cNvCxnSpPr>
            <a:cxnSpLocks/>
          </p:cNvCxnSpPr>
          <p:nvPr/>
        </p:nvCxnSpPr>
        <p:spPr>
          <a:xfrm>
            <a:off x="4714183" y="2460814"/>
            <a:ext cx="0" cy="213761"/>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55" name="Straight Connector 154">
            <a:extLst>
              <a:ext uri="{FF2B5EF4-FFF2-40B4-BE49-F238E27FC236}">
                <a16:creationId xmlns:a16="http://schemas.microsoft.com/office/drawing/2014/main" id="{6BF7F6B3-039B-70C6-CB43-90CE25BF1FAB}"/>
              </a:ext>
            </a:extLst>
          </p:cNvPr>
          <p:cNvCxnSpPr>
            <a:cxnSpLocks/>
          </p:cNvCxnSpPr>
          <p:nvPr/>
        </p:nvCxnSpPr>
        <p:spPr>
          <a:xfrm>
            <a:off x="4183294" y="1375898"/>
            <a:ext cx="0" cy="727968"/>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60" name="Straight Connector 159">
            <a:extLst>
              <a:ext uri="{FF2B5EF4-FFF2-40B4-BE49-F238E27FC236}">
                <a16:creationId xmlns:a16="http://schemas.microsoft.com/office/drawing/2014/main" id="{4CAAEE4F-B6DA-E083-4F23-BE3EAFD02B3C}"/>
              </a:ext>
            </a:extLst>
          </p:cNvPr>
          <p:cNvCxnSpPr>
            <a:cxnSpLocks/>
          </p:cNvCxnSpPr>
          <p:nvPr/>
        </p:nvCxnSpPr>
        <p:spPr>
          <a:xfrm>
            <a:off x="4491992" y="1914636"/>
            <a:ext cx="0" cy="469591"/>
          </a:xfrm>
          <a:prstGeom prst="line">
            <a:avLst/>
          </a:prstGeom>
          <a:ln w="571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40073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52B20F4-AC61-34B9-7F0C-23EE4166DFA5}"/>
              </a:ext>
            </a:extLst>
          </p:cNvPr>
          <p:cNvSpPr>
            <a:spLocks noGrp="1"/>
          </p:cNvSpPr>
          <p:nvPr>
            <p:ph type="sldNum" sz="quarter" idx="11"/>
          </p:nvPr>
        </p:nvSpPr>
        <p:spPr/>
        <p:txBody>
          <a:bodyPr/>
          <a:lstStyle/>
          <a:p>
            <a:fld id="{F0D23093-2AB0-F74C-B865-1A12A15B650E}" type="slidenum">
              <a:rPr lang="en-US" smtClean="0"/>
              <a:pPr/>
              <a:t>9</a:t>
            </a:fld>
            <a:endParaRPr lang="en-US"/>
          </a:p>
        </p:txBody>
      </p:sp>
      <p:sp>
        <p:nvSpPr>
          <p:cNvPr id="3" name="Title 2">
            <a:extLst>
              <a:ext uri="{FF2B5EF4-FFF2-40B4-BE49-F238E27FC236}">
                <a16:creationId xmlns:a16="http://schemas.microsoft.com/office/drawing/2014/main" id="{99014DBA-0BB2-9D3D-E1E6-34E96941C5D9}"/>
              </a:ext>
            </a:extLst>
          </p:cNvPr>
          <p:cNvSpPr>
            <a:spLocks noGrp="1"/>
          </p:cNvSpPr>
          <p:nvPr>
            <p:ph type="title"/>
          </p:nvPr>
        </p:nvSpPr>
        <p:spPr/>
        <p:txBody>
          <a:bodyPr/>
          <a:lstStyle/>
          <a:p>
            <a:r>
              <a:rPr lang="en-GB" dirty="0"/>
              <a:t>Video of the Set up</a:t>
            </a:r>
          </a:p>
        </p:txBody>
      </p:sp>
      <p:pic>
        <p:nvPicPr>
          <p:cNvPr id="4" name="day_simulation">
            <a:hlinkClick r:id="" action="ppaction://media"/>
            <a:extLst>
              <a:ext uri="{FF2B5EF4-FFF2-40B4-BE49-F238E27FC236}">
                <a16:creationId xmlns:a16="http://schemas.microsoft.com/office/drawing/2014/main" id="{BCADA9A2-442F-6F52-26F0-D3207C9E59A5}"/>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093795" y="778717"/>
            <a:ext cx="9206143" cy="5178455"/>
          </a:xfrm>
          <a:prstGeom prst="rect">
            <a:avLst/>
          </a:prstGeom>
        </p:spPr>
      </p:pic>
    </p:spTree>
    <p:extLst>
      <p:ext uri="{BB962C8B-B14F-4D97-AF65-F5344CB8AC3E}">
        <p14:creationId xmlns:p14="http://schemas.microsoft.com/office/powerpoint/2010/main" val="539835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873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theme/theme1.xml><?xml version="1.0" encoding="utf-8"?>
<a:theme xmlns:a="http://schemas.openxmlformats.org/drawingml/2006/main" name="Ansys - Slide Master">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B90D2C10-8096-4A4F-AC4C-71D5854705DE}" vid="{481C81A5-C779-4E51-9750-0A451DEF1B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F11F15CCDA16C44AB1AFF6EA8F76A1A" ma:contentTypeVersion="4" ma:contentTypeDescription="Create a new document." ma:contentTypeScope="" ma:versionID="d752d88f6e15926aeafc7e1273366542">
  <xsd:schema xmlns:xsd="http://www.w3.org/2001/XMLSchema" xmlns:xs="http://www.w3.org/2001/XMLSchema" xmlns:p="http://schemas.microsoft.com/office/2006/metadata/properties" xmlns:ns2="4486bbf1-55fc-49d2-af7e-ec287a4789b3" targetNamespace="http://schemas.microsoft.com/office/2006/metadata/properties" ma:root="true" ma:fieldsID="eec12d9aca73fdae2aa434908dafe120" ns2:_="">
    <xsd:import namespace="4486bbf1-55fc-49d2-af7e-ec287a4789b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486bbf1-55fc-49d2-af7e-ec287a4789b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DFA53D3-C218-4FBF-9050-B806120142B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486bbf1-55fc-49d2-af7e-ec287a4789b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F5FE876-BBFA-4E5E-8653-4E4CAC43203B}">
  <ds:schemaRefs>
    <ds:schemaRef ds:uri="http://schemas.microsoft.com/sharepoint/v3/contenttype/forms"/>
  </ds:schemaRefs>
</ds:datastoreItem>
</file>

<file path=customXml/itemProps3.xml><?xml version="1.0" encoding="utf-8"?>
<ds:datastoreItem xmlns:ds="http://schemas.openxmlformats.org/officeDocument/2006/customXml" ds:itemID="{AC54582C-3F01-4F8D-9460-F0A670A527E2}">
  <ds:schemaRefs>
    <ds:schemaRef ds:uri="http://schemas.microsoft.com/office/2006/metadata/properties"/>
    <ds:schemaRef ds:uri="http://purl.org/dc/dcmitype/"/>
    <ds:schemaRef ds:uri="http://purl.org/dc/elements/1.1/"/>
    <ds:schemaRef ds:uri="http://www.w3.org/XML/1998/namespace"/>
    <ds:schemaRef ds:uri="4486bbf1-55fc-49d2-af7e-ec287a4789b3"/>
    <ds:schemaRef ds:uri="http://schemas.microsoft.com/office/2006/documentManagement/types"/>
    <ds:schemaRef ds:uri="http://schemas.microsoft.com/office/infopath/2007/PartnerControls"/>
    <ds:schemaRef ds:uri="http://schemas.openxmlformats.org/package/2006/metadata/core-properties"/>
    <ds:schemaRef ds:uri="http://purl.org/dc/terms/"/>
  </ds:schemaRefs>
</ds:datastoreItem>
</file>

<file path=docMetadata/LabelInfo.xml><?xml version="1.0" encoding="utf-8"?>
<clbl:labelList xmlns:clbl="http://schemas.microsoft.com/office/2020/mipLabelMetadata">
  <clbl:label id="{34c6ce67-15b8-4eff-80e9-52da8be89706}" enabled="0" method="" siteId="{34c6ce67-15b8-4eff-80e9-52da8be89706}" removed="1"/>
</clbl:labelList>
</file>

<file path=docProps/app.xml><?xml version="1.0" encoding="utf-8"?>
<Properties xmlns="http://schemas.openxmlformats.org/officeDocument/2006/extended-properties" xmlns:vt="http://schemas.openxmlformats.org/officeDocument/2006/docPropsVTypes">
  <Template>2023 AER Discovery PowerPoint Template</Template>
  <TotalTime>15</TotalTime>
  <Words>1625</Words>
  <Application>Microsoft Office PowerPoint</Application>
  <PresentationFormat>Widescreen</PresentationFormat>
  <Paragraphs>245</Paragraphs>
  <Slides>27</Slides>
  <Notes>1</Notes>
  <HiddenSlides>0</HiddenSlides>
  <MMClips>4</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27</vt:i4>
      </vt:variant>
    </vt:vector>
  </HeadingPairs>
  <TitlesOfParts>
    <vt:vector size="34" baseType="lpstr">
      <vt:lpstr>Wingdings</vt:lpstr>
      <vt:lpstr>Symbol</vt:lpstr>
      <vt:lpstr>bitstream vera sans</vt:lpstr>
      <vt:lpstr>Arial</vt:lpstr>
      <vt:lpstr>Courier New</vt:lpstr>
      <vt:lpstr>Calibri</vt:lpstr>
      <vt:lpstr>Ansys - Slide Master</vt:lpstr>
      <vt:lpstr>PowerPoint Presentation</vt:lpstr>
      <vt:lpstr>Project General Info</vt:lpstr>
      <vt:lpstr>Case Study Details</vt:lpstr>
      <vt:lpstr>PowerPoint Presentation</vt:lpstr>
      <vt:lpstr>New Greenhouse Design</vt:lpstr>
      <vt:lpstr>PowerPoint Presentation</vt:lpstr>
      <vt:lpstr>Objective and Assumptions</vt:lpstr>
      <vt:lpstr>Daytime Simulation Boundary Conditions</vt:lpstr>
      <vt:lpstr>Video of the Set up</vt:lpstr>
      <vt:lpstr>Daytime Simulation Results</vt:lpstr>
      <vt:lpstr>PowerPoint Presentation</vt:lpstr>
      <vt:lpstr>Objective and Assumptions</vt:lpstr>
      <vt:lpstr>Boundary Conditions Set up – Night Simulation</vt:lpstr>
      <vt:lpstr>Video of the Set up</vt:lpstr>
      <vt:lpstr>Night Simulation Results </vt:lpstr>
      <vt:lpstr>PowerPoint Presentation</vt:lpstr>
      <vt:lpstr>PowerPoint Presentation</vt:lpstr>
      <vt:lpstr>Boundary Conditions Set up – Night Simulation with heating</vt:lpstr>
      <vt:lpstr>Video of the Set up</vt:lpstr>
      <vt:lpstr>Night Simulation with heating Results </vt:lpstr>
      <vt:lpstr>PowerPoint Presentation</vt:lpstr>
      <vt:lpstr>PowerPoint Presentation</vt:lpstr>
      <vt:lpstr>Boundary Conditions Set up – Structural Simulation</vt:lpstr>
      <vt:lpstr>Video Set up</vt:lpstr>
      <vt:lpstr>Wind and Snow Load Results</vt:lpstr>
      <vt:lpstr>Choosing Cheaper Material and Making Smaller Panels</vt:lpstr>
      <vt:lpstr>PowerPoint Presentation</vt:lpstr>
    </vt:vector>
  </TitlesOfParts>
  <Company>Ansys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Kaitlin Tyler</dc:creator>
  <cp:lastModifiedBy>Kaitlin Tyler</cp:lastModifiedBy>
  <cp:revision>1</cp:revision>
  <dcterms:created xsi:type="dcterms:W3CDTF">2023-03-15T14:29:34Z</dcterms:created>
  <dcterms:modified xsi:type="dcterms:W3CDTF">2023-03-15T14:45:10Z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0x0101006F11F15CCDA16C44AB1AFF6EA8F76A1A</vt:lpwstr>
  </property>
</Properties>
</file>